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Lato" panose="020F0502020204030203" pitchFamily="34"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2D200454-40CA-4A62-9FC3-DE9A4176ACB9}">
      <p15:notesGuideLst xmlns:p15="http://schemas.microsoft.com/office/powerpoint/2012/main">
        <p15:guide id="1" orient="horz" pos="2880">
          <p15:clr>
            <a:srgbClr val="000000"/>
          </p15:clr>
        </p15:guide>
        <p15:guide id="2" pos="2160">
          <p15:clr>
            <a:srgbClr val="000000"/>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742" y="269"/>
      </p:cViewPr>
      <p:guideLst>
        <p:guide orient="horz" pos="162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2" name="Google Shape;6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359d950dcf6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359d950dcf6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46ac3afb51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346ac3afb51_1_4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59d950dcf6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59d950dcf6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359d950dcf6_1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359d950dcf6_1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359d950dcf6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359d950dcf6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eb32786925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eb32786925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59e6b9e35a_0_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59e6b9e35a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5a87493f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5a87493f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eb32786925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eb3278692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46ac3afb51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g346ac3afb51_1_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62418772ed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62418772ed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c03f802530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c03f80253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9e6b9e35a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9e6b9e35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346ac3afb51_1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7" name="Google Shape;97;g346ac3afb51_1_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346ac3afb51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g346ac3afb51_1_4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346ac3afb51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5" name="Google Shape;135;g346ac3afb51_1_3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359d950dcf6_1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359d950dcf6_1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dvancedwireless.org/new-york-city/"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advancedwireless.org/new-york-city/"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729450" y="1322450"/>
            <a:ext cx="7688100" cy="166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4200"/>
              <a:buNone/>
              <a:defRPr sz="3200">
                <a:solidFill>
                  <a:srgbClr val="0070C0"/>
                </a:solidFill>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a:endParaRPr/>
          </a:p>
        </p:txBody>
      </p:sp>
      <p:sp>
        <p:nvSpPr>
          <p:cNvPr id="11" name="Google Shape;11;p2"/>
          <p:cNvSpPr txBox="1">
            <a:spLocks noGrp="1"/>
          </p:cNvSpPr>
          <p:nvPr>
            <p:ph type="subTitle" idx="1"/>
          </p:nvPr>
        </p:nvSpPr>
        <p:spPr>
          <a:xfrm>
            <a:off x="729625" y="3172900"/>
            <a:ext cx="7688100" cy="1748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12" name="Google Shape;12;p2"/>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1"/>
        <p:cNvGrpSpPr/>
        <p:nvPr/>
      </p:nvGrpSpPr>
      <p:grpSpPr>
        <a:xfrm>
          <a:off x="0" y="0"/>
          <a:ext cx="0" cy="0"/>
          <a:chOff x="0" y="0"/>
          <a:chExt cx="0" cy="0"/>
        </a:xfrm>
      </p:grpSpPr>
      <p:grpSp>
        <p:nvGrpSpPr>
          <p:cNvPr id="52" name="Google Shape;52;p11"/>
          <p:cNvGrpSpPr/>
          <p:nvPr/>
        </p:nvGrpSpPr>
        <p:grpSpPr>
          <a:xfrm>
            <a:off x="830392" y="4169130"/>
            <a:ext cx="745763" cy="45826"/>
            <a:chOff x="4580561" y="2589004"/>
            <a:chExt cx="1064464" cy="25200"/>
          </a:xfrm>
        </p:grpSpPr>
        <p:sp>
          <p:nvSpPr>
            <p:cNvPr id="53" name="Google Shape;53;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 name="Google Shape;54;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5" name="Google Shape;55;p11"/>
          <p:cNvSpPr txBox="1">
            <a:spLocks noGrp="1"/>
          </p:cNvSpPr>
          <p:nvPr>
            <p:ph type="title"/>
          </p:nvPr>
        </p:nvSpPr>
        <p:spPr>
          <a:xfrm>
            <a:off x="729450" y="733950"/>
            <a:ext cx="7688400" cy="1244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lt1"/>
              </a:buClr>
              <a:buSzPts val="8000"/>
              <a:buNone/>
              <a:defRPr sz="8000">
                <a:solidFill>
                  <a:schemeClr val="lt1"/>
                </a:solidFill>
              </a:defRPr>
            </a:lvl1pPr>
            <a:lvl2pPr lvl="1" algn="l">
              <a:lnSpc>
                <a:spcPct val="100000"/>
              </a:lnSpc>
              <a:spcBef>
                <a:spcPts val="0"/>
              </a:spcBef>
              <a:spcAft>
                <a:spcPts val="0"/>
              </a:spcAft>
              <a:buClr>
                <a:schemeClr val="lt1"/>
              </a:buClr>
              <a:buSzPts val="8000"/>
              <a:buNone/>
              <a:defRPr sz="8000">
                <a:solidFill>
                  <a:schemeClr val="lt1"/>
                </a:solidFill>
              </a:defRPr>
            </a:lvl2pPr>
            <a:lvl3pPr lvl="2" algn="l">
              <a:lnSpc>
                <a:spcPct val="100000"/>
              </a:lnSpc>
              <a:spcBef>
                <a:spcPts val="0"/>
              </a:spcBef>
              <a:spcAft>
                <a:spcPts val="0"/>
              </a:spcAft>
              <a:buClr>
                <a:schemeClr val="lt1"/>
              </a:buClr>
              <a:buSzPts val="8000"/>
              <a:buNone/>
              <a:defRPr sz="8000">
                <a:solidFill>
                  <a:schemeClr val="lt1"/>
                </a:solidFill>
              </a:defRPr>
            </a:lvl3pPr>
            <a:lvl4pPr lvl="3" algn="l">
              <a:lnSpc>
                <a:spcPct val="100000"/>
              </a:lnSpc>
              <a:spcBef>
                <a:spcPts val="0"/>
              </a:spcBef>
              <a:spcAft>
                <a:spcPts val="0"/>
              </a:spcAft>
              <a:buClr>
                <a:schemeClr val="lt1"/>
              </a:buClr>
              <a:buSzPts val="8000"/>
              <a:buNone/>
              <a:defRPr sz="8000">
                <a:solidFill>
                  <a:schemeClr val="lt1"/>
                </a:solidFill>
              </a:defRPr>
            </a:lvl4pPr>
            <a:lvl5pPr lvl="4" algn="l">
              <a:lnSpc>
                <a:spcPct val="100000"/>
              </a:lnSpc>
              <a:spcBef>
                <a:spcPts val="0"/>
              </a:spcBef>
              <a:spcAft>
                <a:spcPts val="0"/>
              </a:spcAft>
              <a:buClr>
                <a:schemeClr val="lt1"/>
              </a:buClr>
              <a:buSzPts val="8000"/>
              <a:buNone/>
              <a:defRPr sz="8000">
                <a:solidFill>
                  <a:schemeClr val="lt1"/>
                </a:solidFill>
              </a:defRPr>
            </a:lvl5pPr>
            <a:lvl6pPr lvl="5" algn="l">
              <a:lnSpc>
                <a:spcPct val="100000"/>
              </a:lnSpc>
              <a:spcBef>
                <a:spcPts val="0"/>
              </a:spcBef>
              <a:spcAft>
                <a:spcPts val="0"/>
              </a:spcAft>
              <a:buClr>
                <a:schemeClr val="lt1"/>
              </a:buClr>
              <a:buSzPts val="8000"/>
              <a:buNone/>
              <a:defRPr sz="8000">
                <a:solidFill>
                  <a:schemeClr val="lt1"/>
                </a:solidFill>
              </a:defRPr>
            </a:lvl6pPr>
            <a:lvl7pPr lvl="6" algn="l">
              <a:lnSpc>
                <a:spcPct val="100000"/>
              </a:lnSpc>
              <a:spcBef>
                <a:spcPts val="0"/>
              </a:spcBef>
              <a:spcAft>
                <a:spcPts val="0"/>
              </a:spcAft>
              <a:buClr>
                <a:schemeClr val="lt1"/>
              </a:buClr>
              <a:buSzPts val="8000"/>
              <a:buNone/>
              <a:defRPr sz="8000">
                <a:solidFill>
                  <a:schemeClr val="lt1"/>
                </a:solidFill>
              </a:defRPr>
            </a:lvl7pPr>
            <a:lvl8pPr lvl="7" algn="l">
              <a:lnSpc>
                <a:spcPct val="100000"/>
              </a:lnSpc>
              <a:spcBef>
                <a:spcPts val="0"/>
              </a:spcBef>
              <a:spcAft>
                <a:spcPts val="0"/>
              </a:spcAft>
              <a:buClr>
                <a:schemeClr val="lt1"/>
              </a:buClr>
              <a:buSzPts val="8000"/>
              <a:buNone/>
              <a:defRPr sz="8000">
                <a:solidFill>
                  <a:schemeClr val="lt1"/>
                </a:solidFill>
              </a:defRPr>
            </a:lvl8pPr>
            <a:lvl9pPr lvl="8" algn="l">
              <a:lnSpc>
                <a:spcPct val="100000"/>
              </a:lnSpc>
              <a:spcBef>
                <a:spcPts val="0"/>
              </a:spcBef>
              <a:spcAft>
                <a:spcPts val="0"/>
              </a:spcAft>
              <a:buClr>
                <a:schemeClr val="lt1"/>
              </a:buClr>
              <a:buSzPts val="8000"/>
              <a:buNone/>
              <a:defRPr sz="8000">
                <a:solidFill>
                  <a:schemeClr val="lt1"/>
                </a:solidFill>
              </a:defRPr>
            </a:lvl9pPr>
          </a:lstStyle>
          <a:p>
            <a:endParaRPr/>
          </a:p>
        </p:txBody>
      </p:sp>
      <p:sp>
        <p:nvSpPr>
          <p:cNvPr id="56" name="Google Shape;56;p11"/>
          <p:cNvSpPr txBox="1">
            <a:spLocks noGrp="1"/>
          </p:cNvSpPr>
          <p:nvPr>
            <p:ph type="body" idx="1"/>
          </p:nvPr>
        </p:nvSpPr>
        <p:spPr>
          <a:xfrm>
            <a:off x="729450" y="2272888"/>
            <a:ext cx="7688400" cy="15804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Clr>
                <a:schemeClr val="lt1"/>
              </a:buClr>
              <a:buSzPts val="1300"/>
              <a:buChar char="●"/>
              <a:defRPr>
                <a:solidFill>
                  <a:schemeClr val="lt1"/>
                </a:solidFill>
              </a:defRPr>
            </a:lvl1pPr>
            <a:lvl2pPr marL="914400" lvl="1" indent="-298450" algn="l">
              <a:lnSpc>
                <a:spcPct val="115000"/>
              </a:lnSpc>
              <a:spcBef>
                <a:spcPts val="1600"/>
              </a:spcBef>
              <a:spcAft>
                <a:spcPts val="0"/>
              </a:spcAft>
              <a:buClr>
                <a:schemeClr val="lt1"/>
              </a:buClr>
              <a:buSzPts val="1100"/>
              <a:buChar char="○"/>
              <a:defRPr>
                <a:solidFill>
                  <a:schemeClr val="lt1"/>
                </a:solidFill>
              </a:defRPr>
            </a:lvl2pPr>
            <a:lvl3pPr marL="1371600" lvl="2" indent="-298450" algn="l">
              <a:lnSpc>
                <a:spcPct val="115000"/>
              </a:lnSpc>
              <a:spcBef>
                <a:spcPts val="1600"/>
              </a:spcBef>
              <a:spcAft>
                <a:spcPts val="0"/>
              </a:spcAft>
              <a:buClr>
                <a:schemeClr val="lt1"/>
              </a:buClr>
              <a:buSzPts val="1100"/>
              <a:buChar char="■"/>
              <a:defRPr>
                <a:solidFill>
                  <a:schemeClr val="lt1"/>
                </a:solidFill>
              </a:defRPr>
            </a:lvl3pPr>
            <a:lvl4pPr marL="1828800" lvl="3" indent="-298450" algn="l">
              <a:lnSpc>
                <a:spcPct val="115000"/>
              </a:lnSpc>
              <a:spcBef>
                <a:spcPts val="1600"/>
              </a:spcBef>
              <a:spcAft>
                <a:spcPts val="0"/>
              </a:spcAft>
              <a:buClr>
                <a:schemeClr val="lt1"/>
              </a:buClr>
              <a:buSzPts val="1100"/>
              <a:buChar char="●"/>
              <a:defRPr>
                <a:solidFill>
                  <a:schemeClr val="lt1"/>
                </a:solidFill>
              </a:defRPr>
            </a:lvl4pPr>
            <a:lvl5pPr marL="2286000" lvl="4" indent="-298450" algn="l">
              <a:lnSpc>
                <a:spcPct val="115000"/>
              </a:lnSpc>
              <a:spcBef>
                <a:spcPts val="1600"/>
              </a:spcBef>
              <a:spcAft>
                <a:spcPts val="0"/>
              </a:spcAft>
              <a:buClr>
                <a:schemeClr val="lt1"/>
              </a:buClr>
              <a:buSzPts val="1100"/>
              <a:buChar char="○"/>
              <a:defRPr>
                <a:solidFill>
                  <a:schemeClr val="lt1"/>
                </a:solidFill>
              </a:defRPr>
            </a:lvl5pPr>
            <a:lvl6pPr marL="2743200" lvl="5" indent="-298450" algn="l">
              <a:lnSpc>
                <a:spcPct val="115000"/>
              </a:lnSpc>
              <a:spcBef>
                <a:spcPts val="1600"/>
              </a:spcBef>
              <a:spcAft>
                <a:spcPts val="0"/>
              </a:spcAft>
              <a:buClr>
                <a:schemeClr val="lt1"/>
              </a:buClr>
              <a:buSzPts val="1100"/>
              <a:buChar char="■"/>
              <a:defRPr>
                <a:solidFill>
                  <a:schemeClr val="lt1"/>
                </a:solidFill>
              </a:defRPr>
            </a:lvl6pPr>
            <a:lvl7pPr marL="3200400" lvl="6" indent="-298450" algn="l">
              <a:lnSpc>
                <a:spcPct val="115000"/>
              </a:lnSpc>
              <a:spcBef>
                <a:spcPts val="1600"/>
              </a:spcBef>
              <a:spcAft>
                <a:spcPts val="0"/>
              </a:spcAft>
              <a:buClr>
                <a:schemeClr val="lt1"/>
              </a:buClr>
              <a:buSzPts val="1100"/>
              <a:buChar char="●"/>
              <a:defRPr>
                <a:solidFill>
                  <a:schemeClr val="lt1"/>
                </a:solidFill>
              </a:defRPr>
            </a:lvl7pPr>
            <a:lvl8pPr marL="3657600" lvl="7" indent="-298450" algn="l">
              <a:lnSpc>
                <a:spcPct val="115000"/>
              </a:lnSpc>
              <a:spcBef>
                <a:spcPts val="1600"/>
              </a:spcBef>
              <a:spcAft>
                <a:spcPts val="0"/>
              </a:spcAft>
              <a:buClr>
                <a:schemeClr val="lt1"/>
              </a:buClr>
              <a:buSzPts val="1100"/>
              <a:buChar char="○"/>
              <a:defRPr>
                <a:solidFill>
                  <a:schemeClr val="lt1"/>
                </a:solidFill>
              </a:defRPr>
            </a:lvl8pPr>
            <a:lvl9pPr marL="4114800" lvl="8" indent="-298450" algn="l">
              <a:lnSpc>
                <a:spcPct val="115000"/>
              </a:lnSpc>
              <a:spcBef>
                <a:spcPts val="1600"/>
              </a:spcBef>
              <a:spcAft>
                <a:spcPts val="1600"/>
              </a:spcAft>
              <a:buClr>
                <a:schemeClr val="lt1"/>
              </a:buClr>
              <a:buSzPts val="1100"/>
              <a:buChar char="■"/>
              <a:defRPr>
                <a:solidFill>
                  <a:schemeClr val="lt1"/>
                </a:solidFill>
              </a:defRPr>
            </a:lvl9pPr>
          </a:lstStyle>
          <a:p>
            <a:endParaRPr/>
          </a:p>
        </p:txBody>
      </p:sp>
      <p:sp>
        <p:nvSpPr>
          <p:cNvPr id="57" name="Google Shape;57;p1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137775"/>
            <a:ext cx="8520600" cy="879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5" name="Google Shape;15;p3"/>
          <p:cNvSpPr txBox="1">
            <a:spLocks noGrp="1"/>
          </p:cNvSpPr>
          <p:nvPr>
            <p:ph type="body" idx="1"/>
          </p:nvPr>
        </p:nvSpPr>
        <p:spPr>
          <a:xfrm>
            <a:off x="311700" y="858400"/>
            <a:ext cx="8520600" cy="4120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16" name="Google Shape;16;p3"/>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lvl="0" indent="0" algn="r">
              <a:lnSpc>
                <a:spcPct val="100000"/>
              </a:lnSpc>
              <a:spcBef>
                <a:spcPts val="0"/>
              </a:spcBef>
              <a:spcAft>
                <a:spcPts val="0"/>
              </a:spcAft>
              <a:buSzPts val="1000"/>
              <a:buNone/>
              <a:defRPr/>
            </a:lvl1pPr>
            <a:lvl2pPr marL="0" lvl="1" indent="0" algn="r">
              <a:lnSpc>
                <a:spcPct val="100000"/>
              </a:lnSpc>
              <a:spcBef>
                <a:spcPts val="0"/>
              </a:spcBef>
              <a:spcAft>
                <a:spcPts val="0"/>
              </a:spcAft>
              <a:buSzPts val="1000"/>
              <a:buNone/>
              <a:defRPr/>
            </a:lvl2pPr>
            <a:lvl3pPr marL="0" lvl="2" indent="0" algn="r">
              <a:lnSpc>
                <a:spcPct val="100000"/>
              </a:lnSpc>
              <a:spcBef>
                <a:spcPts val="0"/>
              </a:spcBef>
              <a:spcAft>
                <a:spcPts val="0"/>
              </a:spcAft>
              <a:buSzPts val="1000"/>
              <a:buNone/>
              <a:defRPr/>
            </a:lvl3pPr>
            <a:lvl4pPr marL="0" lvl="3" indent="0" algn="r">
              <a:lnSpc>
                <a:spcPct val="100000"/>
              </a:lnSpc>
              <a:spcBef>
                <a:spcPts val="0"/>
              </a:spcBef>
              <a:spcAft>
                <a:spcPts val="0"/>
              </a:spcAft>
              <a:buSzPts val="1000"/>
              <a:buNone/>
              <a:defRPr/>
            </a:lvl4pPr>
            <a:lvl5pPr marL="0" lvl="4" indent="0" algn="r">
              <a:lnSpc>
                <a:spcPct val="100000"/>
              </a:lnSpc>
              <a:spcBef>
                <a:spcPts val="0"/>
              </a:spcBef>
              <a:spcAft>
                <a:spcPts val="0"/>
              </a:spcAft>
              <a:buSzPts val="1000"/>
              <a:buNone/>
              <a:defRPr/>
            </a:lvl5pPr>
            <a:lvl6pPr marL="0" lvl="5" indent="0" algn="r">
              <a:lnSpc>
                <a:spcPct val="100000"/>
              </a:lnSpc>
              <a:spcBef>
                <a:spcPts val="0"/>
              </a:spcBef>
              <a:spcAft>
                <a:spcPts val="0"/>
              </a:spcAft>
              <a:buSzPts val="1000"/>
              <a:buNone/>
              <a:defRPr/>
            </a:lvl6pPr>
            <a:lvl7pPr marL="0" lvl="6" indent="0" algn="r">
              <a:lnSpc>
                <a:spcPct val="100000"/>
              </a:lnSpc>
              <a:spcBef>
                <a:spcPts val="0"/>
              </a:spcBef>
              <a:spcAft>
                <a:spcPts val="0"/>
              </a:spcAft>
              <a:buSzPts val="1000"/>
              <a:buNone/>
              <a:defRPr/>
            </a:lvl7pPr>
            <a:lvl8pPr marL="0" lvl="7" indent="0" algn="r">
              <a:lnSpc>
                <a:spcPct val="100000"/>
              </a:lnSpc>
              <a:spcBef>
                <a:spcPts val="0"/>
              </a:spcBef>
              <a:spcAft>
                <a:spcPts val="0"/>
              </a:spcAft>
              <a:buSzPts val="1000"/>
              <a:buNone/>
              <a:defRPr/>
            </a:lvl8pPr>
            <a:lvl9pPr marL="0" lvl="8" indent="0" algn="r">
              <a:lnSpc>
                <a:spcPct val="100000"/>
              </a:lnSpc>
              <a:spcBef>
                <a:spcPts val="0"/>
              </a:spcBef>
              <a:spcAft>
                <a:spcPts val="0"/>
              </a:spcAft>
              <a:buSzPts val="100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Two-color:small size">
    <p:spTree>
      <p:nvGrpSpPr>
        <p:cNvPr id="1" name="Shape 17"/>
        <p:cNvGrpSpPr/>
        <p:nvPr/>
      </p:nvGrpSpPr>
      <p:grpSpPr>
        <a:xfrm>
          <a:off x="0" y="0"/>
          <a:ext cx="0" cy="0"/>
          <a:chOff x="0" y="0"/>
          <a:chExt cx="0" cy="0"/>
        </a:xfrm>
      </p:grpSpPr>
      <p:sp>
        <p:nvSpPr>
          <p:cNvPr id="18" name="Google Shape;18;p4"/>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 name="Google Shape;19;p4"/>
          <p:cNvSpPr txBox="1">
            <a:spLocks noGrp="1"/>
          </p:cNvSpPr>
          <p:nvPr>
            <p:ph type="title"/>
          </p:nvPr>
        </p:nvSpPr>
        <p:spPr>
          <a:xfrm>
            <a:off x="381000" y="438150"/>
            <a:ext cx="3886200" cy="144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rgbClr val="0070C0"/>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0" name="Google Shape;20;p4"/>
          <p:cNvSpPr txBox="1">
            <a:spLocks noGrp="1"/>
          </p:cNvSpPr>
          <p:nvPr>
            <p:ph type="subTitle" idx="1"/>
          </p:nvPr>
        </p:nvSpPr>
        <p:spPr>
          <a:xfrm>
            <a:off x="381000" y="1200150"/>
            <a:ext cx="3886200" cy="35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21" name="Google Shape;21;p4"/>
          <p:cNvSpPr txBox="1">
            <a:spLocks noGrp="1"/>
          </p:cNvSpPr>
          <p:nvPr>
            <p:ph type="body" idx="2"/>
          </p:nvPr>
        </p:nvSpPr>
        <p:spPr>
          <a:xfrm>
            <a:off x="4876800" y="438150"/>
            <a:ext cx="3810000" cy="4267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2" name="Google Shape;22;p4"/>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23" name="Google Shape;23;p4">
            <a:hlinkClick r:id="rId2"/>
          </p:cNvPr>
          <p:cNvPicPr preferRelativeResize="0"/>
          <p:nvPr/>
        </p:nvPicPr>
        <p:blipFill rotWithShape="1">
          <a:blip r:embed="rId3">
            <a:alphaModFix/>
          </a:blip>
          <a:srcRect/>
          <a:stretch/>
        </p:blipFill>
        <p:spPr>
          <a:xfrm>
            <a:off x="304800" y="4801584"/>
            <a:ext cx="1400810" cy="2569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228600" y="438150"/>
            <a:ext cx="86106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rgbClr val="0070C0"/>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26" name="Google Shape;26;p5"/>
          <p:cNvSpPr txBox="1">
            <a:spLocks noGrp="1"/>
          </p:cNvSpPr>
          <p:nvPr>
            <p:ph type="body" idx="1"/>
          </p:nvPr>
        </p:nvSpPr>
        <p:spPr>
          <a:xfrm>
            <a:off x="228600" y="1123950"/>
            <a:ext cx="4275025" cy="3505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7" name="Google Shape;27;p5"/>
          <p:cNvSpPr txBox="1">
            <a:spLocks noGrp="1"/>
          </p:cNvSpPr>
          <p:nvPr>
            <p:ph type="body" idx="2"/>
          </p:nvPr>
        </p:nvSpPr>
        <p:spPr>
          <a:xfrm>
            <a:off x="4643604" y="1123950"/>
            <a:ext cx="4195596" cy="3505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28" name="Google Shape;28;p5"/>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Two-color:size 18">
    <p:spTree>
      <p:nvGrpSpPr>
        <p:cNvPr id="1" name="Shape 29"/>
        <p:cNvGrpSpPr/>
        <p:nvPr/>
      </p:nvGrpSpPr>
      <p:grpSpPr>
        <a:xfrm>
          <a:off x="0" y="0"/>
          <a:ext cx="0" cy="0"/>
          <a:chOff x="0" y="0"/>
          <a:chExt cx="0" cy="0"/>
        </a:xfrm>
      </p:grpSpPr>
      <p:sp>
        <p:nvSpPr>
          <p:cNvPr id="30" name="Google Shape;30;p6"/>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 name="Google Shape;31;p6"/>
          <p:cNvSpPr txBox="1">
            <a:spLocks noGrp="1"/>
          </p:cNvSpPr>
          <p:nvPr>
            <p:ph type="title"/>
          </p:nvPr>
        </p:nvSpPr>
        <p:spPr>
          <a:xfrm>
            <a:off x="381000" y="438150"/>
            <a:ext cx="3886200" cy="14478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rgbClr val="0070C0"/>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2" name="Google Shape;32;p6"/>
          <p:cNvSpPr txBox="1">
            <a:spLocks noGrp="1"/>
          </p:cNvSpPr>
          <p:nvPr>
            <p:ph type="subTitle" idx="1"/>
          </p:nvPr>
        </p:nvSpPr>
        <p:spPr>
          <a:xfrm>
            <a:off x="381000" y="1200150"/>
            <a:ext cx="3886200" cy="350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600"/>
              <a:buNone/>
              <a:defRPr sz="18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a:endParaRPr/>
          </a:p>
        </p:txBody>
      </p:sp>
      <p:sp>
        <p:nvSpPr>
          <p:cNvPr id="33" name="Google Shape;33;p6"/>
          <p:cNvSpPr txBox="1">
            <a:spLocks noGrp="1"/>
          </p:cNvSpPr>
          <p:nvPr>
            <p:ph type="body" idx="2"/>
          </p:nvPr>
        </p:nvSpPr>
        <p:spPr>
          <a:xfrm>
            <a:off x="4876800" y="438150"/>
            <a:ext cx="3810000" cy="42672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sz="1800"/>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34" name="Google Shape;34;p6"/>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pic>
        <p:nvPicPr>
          <p:cNvPr id="35" name="Google Shape;35;p6">
            <a:hlinkClick r:id="rId2"/>
          </p:cNvPr>
          <p:cNvPicPr preferRelativeResize="0"/>
          <p:nvPr/>
        </p:nvPicPr>
        <p:blipFill rotWithShape="1">
          <a:blip r:embed="rId3">
            <a:alphaModFix/>
          </a:blip>
          <a:srcRect/>
          <a:stretch/>
        </p:blipFill>
        <p:spPr>
          <a:xfrm>
            <a:off x="304800" y="4801584"/>
            <a:ext cx="1400810" cy="25695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6"/>
        <p:cNvGrpSpPr/>
        <p:nvPr/>
      </p:nvGrpSpPr>
      <p:grpSpPr>
        <a:xfrm>
          <a:off x="0" y="0"/>
          <a:ext cx="0" cy="0"/>
          <a:chOff x="0" y="0"/>
          <a:chExt cx="0" cy="0"/>
        </a:xfrm>
      </p:grpSpPr>
      <p:sp>
        <p:nvSpPr>
          <p:cNvPr id="37" name="Google Shape;37;p7"/>
          <p:cNvSpPr txBox="1">
            <a:spLocks noGrp="1"/>
          </p:cNvSpPr>
          <p:nvPr>
            <p:ph type="title"/>
          </p:nvPr>
        </p:nvSpPr>
        <p:spPr>
          <a:xfrm>
            <a:off x="729450" y="108525"/>
            <a:ext cx="7688700" cy="9009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rgbClr val="0070C0"/>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38" name="Google Shape;38;p7"/>
          <p:cNvSpPr txBox="1">
            <a:spLocks noGrp="1"/>
          </p:cNvSpPr>
          <p:nvPr>
            <p:ph type="body" idx="1"/>
          </p:nvPr>
        </p:nvSpPr>
        <p:spPr>
          <a:xfrm>
            <a:off x="729450" y="803450"/>
            <a:ext cx="7688700" cy="4140900"/>
          </a:xfrm>
          <a:prstGeom prst="rect">
            <a:avLst/>
          </a:prstGeom>
          <a:noFill/>
          <a:ln>
            <a:noFill/>
          </a:ln>
        </p:spPr>
        <p:txBody>
          <a:bodyPr spcFirstLastPara="1" wrap="square" lIns="91425" tIns="91425" rIns="91425" bIns="91425" anchor="t" anchorCtr="0">
            <a:noAutofit/>
          </a:bodyPr>
          <a:lstStyle>
            <a:lvl1pPr marL="457200" lvl="0" indent="-381000" algn="l">
              <a:lnSpc>
                <a:spcPct val="115000"/>
              </a:lnSpc>
              <a:spcBef>
                <a:spcPts val="0"/>
              </a:spcBef>
              <a:spcAft>
                <a:spcPts val="0"/>
              </a:spcAft>
              <a:buSzPts val="2400"/>
              <a:buChar char="●"/>
              <a:defRPr sz="2400"/>
            </a:lvl1pPr>
            <a:lvl2pPr marL="914400" lvl="1" indent="-342900" algn="l">
              <a:lnSpc>
                <a:spcPct val="115000"/>
              </a:lnSpc>
              <a:spcBef>
                <a:spcPts val="1600"/>
              </a:spcBef>
              <a:spcAft>
                <a:spcPts val="0"/>
              </a:spcAft>
              <a:buSzPts val="1800"/>
              <a:buChar char="○"/>
              <a:defRPr sz="1800"/>
            </a:lvl2pPr>
            <a:lvl3pPr marL="1371600" lvl="2" indent="-317500" algn="l">
              <a:lnSpc>
                <a:spcPct val="115000"/>
              </a:lnSpc>
              <a:spcBef>
                <a:spcPts val="1600"/>
              </a:spcBef>
              <a:spcAft>
                <a:spcPts val="0"/>
              </a:spcAft>
              <a:buSzPts val="1400"/>
              <a:buChar char="■"/>
              <a:defRPr sz="1400"/>
            </a:lvl3pPr>
            <a:lvl4pPr marL="1828800" lvl="3" indent="-317500" algn="l">
              <a:lnSpc>
                <a:spcPct val="115000"/>
              </a:lnSpc>
              <a:spcBef>
                <a:spcPts val="1600"/>
              </a:spcBef>
              <a:spcAft>
                <a:spcPts val="0"/>
              </a:spcAft>
              <a:buSzPts val="1400"/>
              <a:buChar char="●"/>
              <a:defRPr sz="1400"/>
            </a:lvl4pPr>
            <a:lvl5pPr marL="2286000" lvl="4" indent="-317500" algn="l">
              <a:lnSpc>
                <a:spcPct val="115000"/>
              </a:lnSpc>
              <a:spcBef>
                <a:spcPts val="1600"/>
              </a:spcBef>
              <a:spcAft>
                <a:spcPts val="0"/>
              </a:spcAft>
              <a:buSzPts val="1400"/>
              <a:buChar char="○"/>
              <a:defRPr sz="1400"/>
            </a:lvl5pPr>
            <a:lvl6pPr marL="2743200" lvl="5" indent="-317500" algn="l">
              <a:lnSpc>
                <a:spcPct val="115000"/>
              </a:lnSpc>
              <a:spcBef>
                <a:spcPts val="1600"/>
              </a:spcBef>
              <a:spcAft>
                <a:spcPts val="0"/>
              </a:spcAft>
              <a:buSzPts val="1400"/>
              <a:buChar char="■"/>
              <a:defRPr sz="1400"/>
            </a:lvl6pPr>
            <a:lvl7pPr marL="3200400" lvl="6" indent="-317500" algn="l">
              <a:lnSpc>
                <a:spcPct val="115000"/>
              </a:lnSpc>
              <a:spcBef>
                <a:spcPts val="1600"/>
              </a:spcBef>
              <a:spcAft>
                <a:spcPts val="0"/>
              </a:spcAft>
              <a:buSzPts val="1400"/>
              <a:buChar char="●"/>
              <a:defRPr sz="1400"/>
            </a:lvl7pPr>
            <a:lvl8pPr marL="3657600" lvl="7" indent="-317500" algn="l">
              <a:lnSpc>
                <a:spcPct val="115000"/>
              </a:lnSpc>
              <a:spcBef>
                <a:spcPts val="1600"/>
              </a:spcBef>
              <a:spcAft>
                <a:spcPts val="0"/>
              </a:spcAft>
              <a:buSzPts val="1400"/>
              <a:buChar char="○"/>
              <a:defRPr sz="1400"/>
            </a:lvl8pPr>
            <a:lvl9pPr marL="4114800" lvl="8" indent="-298450" algn="l">
              <a:lnSpc>
                <a:spcPct val="115000"/>
              </a:lnSpc>
              <a:spcBef>
                <a:spcPts val="1600"/>
              </a:spcBef>
              <a:spcAft>
                <a:spcPts val="1600"/>
              </a:spcAft>
              <a:buSzPts val="1100"/>
              <a:buChar char="■"/>
              <a:defRPr/>
            </a:lvl9pPr>
          </a:lstStyle>
          <a:p>
            <a:endParaRPr/>
          </a:p>
        </p:txBody>
      </p:sp>
      <p:sp>
        <p:nvSpPr>
          <p:cNvPr id="39" name="Google Shape;39;p7"/>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727800" y="102975"/>
            <a:ext cx="7688400" cy="535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rgbClr val="0070C0"/>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2" name="Google Shape;42;p8"/>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3"/>
        <p:cNvGrpSpPr/>
        <p:nvPr/>
      </p:nvGrpSpPr>
      <p:grpSpPr>
        <a:xfrm>
          <a:off x="0" y="0"/>
          <a:ext cx="0" cy="0"/>
          <a:chOff x="0" y="0"/>
          <a:chExt cx="0" cy="0"/>
        </a:xfrm>
      </p:grpSpPr>
      <p:sp>
        <p:nvSpPr>
          <p:cNvPr id="44" name="Google Shape;44;p9"/>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 name="Google Shape;45;p9"/>
          <p:cNvSpPr txBox="1">
            <a:spLocks noGrp="1"/>
          </p:cNvSpPr>
          <p:nvPr>
            <p:ph type="title"/>
          </p:nvPr>
        </p:nvSpPr>
        <p:spPr>
          <a:xfrm>
            <a:off x="730000" y="1318650"/>
            <a:ext cx="3300900" cy="13815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2"/>
              </a:buClr>
              <a:buSzPts val="2600"/>
              <a:buNone/>
              <a:defRPr sz="2600">
                <a:solidFill>
                  <a:srgbClr val="0070C0"/>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a:endParaRPr/>
          </a:p>
        </p:txBody>
      </p:sp>
      <p:sp>
        <p:nvSpPr>
          <p:cNvPr id="46" name="Google Shape;46;p9"/>
          <p:cNvSpPr txBox="1">
            <a:spLocks noGrp="1"/>
          </p:cNvSpPr>
          <p:nvPr>
            <p:ph type="body" idx="1"/>
          </p:nvPr>
        </p:nvSpPr>
        <p:spPr>
          <a:xfrm>
            <a:off x="721225" y="2781725"/>
            <a:ext cx="3300900" cy="1597500"/>
          </a:xfrm>
          <a:prstGeom prst="rect">
            <a:avLst/>
          </a:prstGeom>
          <a:noFill/>
          <a:ln>
            <a:noFill/>
          </a:ln>
        </p:spPr>
        <p:txBody>
          <a:bodyPr spcFirstLastPara="1" wrap="square" lIns="91425" tIns="91425" rIns="91425" bIns="91425" anchor="t" anchorCtr="0">
            <a:noAutofit/>
          </a:bodyPr>
          <a:lstStyle>
            <a:lvl1pPr marL="457200" lvl="0" indent="-311150" algn="l">
              <a:lnSpc>
                <a:spcPct val="115000"/>
              </a:lnSpc>
              <a:spcBef>
                <a:spcPts val="0"/>
              </a:spcBef>
              <a:spcAft>
                <a:spcPts val="0"/>
              </a:spcAft>
              <a:buSzPts val="1300"/>
              <a:buChar char="●"/>
              <a:defRPr/>
            </a:lvl1pPr>
            <a:lvl2pPr marL="914400" lvl="1" indent="-298450" algn="l">
              <a:lnSpc>
                <a:spcPct val="115000"/>
              </a:lnSpc>
              <a:spcBef>
                <a:spcPts val="1600"/>
              </a:spcBef>
              <a:spcAft>
                <a:spcPts val="0"/>
              </a:spcAft>
              <a:buSzPts val="1100"/>
              <a:buChar char="○"/>
              <a:defRPr/>
            </a:lvl2pPr>
            <a:lvl3pPr marL="1371600" lvl="2" indent="-298450" algn="l">
              <a:lnSpc>
                <a:spcPct val="115000"/>
              </a:lnSpc>
              <a:spcBef>
                <a:spcPts val="1600"/>
              </a:spcBef>
              <a:spcAft>
                <a:spcPts val="0"/>
              </a:spcAft>
              <a:buSzPts val="1100"/>
              <a:buChar char="■"/>
              <a:defRPr/>
            </a:lvl3pPr>
            <a:lvl4pPr marL="1828800" lvl="3" indent="-298450" algn="l">
              <a:lnSpc>
                <a:spcPct val="115000"/>
              </a:lnSpc>
              <a:spcBef>
                <a:spcPts val="1600"/>
              </a:spcBef>
              <a:spcAft>
                <a:spcPts val="0"/>
              </a:spcAft>
              <a:buSzPts val="1100"/>
              <a:buChar char="●"/>
              <a:defRPr/>
            </a:lvl4pPr>
            <a:lvl5pPr marL="2286000" lvl="4" indent="-298450" algn="l">
              <a:lnSpc>
                <a:spcPct val="115000"/>
              </a:lnSpc>
              <a:spcBef>
                <a:spcPts val="1600"/>
              </a:spcBef>
              <a:spcAft>
                <a:spcPts val="0"/>
              </a:spcAft>
              <a:buSzPts val="1100"/>
              <a:buChar char="○"/>
              <a:defRPr/>
            </a:lvl5pPr>
            <a:lvl6pPr marL="2743200" lvl="5" indent="-298450" algn="l">
              <a:lnSpc>
                <a:spcPct val="115000"/>
              </a:lnSpc>
              <a:spcBef>
                <a:spcPts val="1600"/>
              </a:spcBef>
              <a:spcAft>
                <a:spcPts val="0"/>
              </a:spcAft>
              <a:buSzPts val="1100"/>
              <a:buChar char="■"/>
              <a:defRPr/>
            </a:lvl6pPr>
            <a:lvl7pPr marL="3200400" lvl="6" indent="-298450" algn="l">
              <a:lnSpc>
                <a:spcPct val="115000"/>
              </a:lnSpc>
              <a:spcBef>
                <a:spcPts val="1600"/>
              </a:spcBef>
              <a:spcAft>
                <a:spcPts val="0"/>
              </a:spcAft>
              <a:buSzPts val="1100"/>
              <a:buChar char="●"/>
              <a:defRPr/>
            </a:lvl7pPr>
            <a:lvl8pPr marL="3657600" lvl="7" indent="-298450" algn="l">
              <a:lnSpc>
                <a:spcPct val="115000"/>
              </a:lnSpc>
              <a:spcBef>
                <a:spcPts val="1600"/>
              </a:spcBef>
              <a:spcAft>
                <a:spcPts val="0"/>
              </a:spcAft>
              <a:buSzPts val="1100"/>
              <a:buChar char="○"/>
              <a:defRPr/>
            </a:lvl8pPr>
            <a:lvl9pPr marL="4114800" lvl="8" indent="-298450" algn="l">
              <a:lnSpc>
                <a:spcPct val="115000"/>
              </a:lnSpc>
              <a:spcBef>
                <a:spcPts val="1600"/>
              </a:spcBef>
              <a:spcAft>
                <a:spcPts val="1600"/>
              </a:spcAft>
              <a:buSzPts val="1100"/>
              <a:buChar char="■"/>
              <a:defRPr/>
            </a:lvl9pPr>
          </a:lstStyle>
          <a:p>
            <a:endParaRPr/>
          </a:p>
        </p:txBody>
      </p:sp>
      <p:sp>
        <p:nvSpPr>
          <p:cNvPr id="47" name="Google Shape;47;p9"/>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8"/>
        <p:cNvGrpSpPr/>
        <p:nvPr/>
      </p:nvGrpSpPr>
      <p:grpSpPr>
        <a:xfrm>
          <a:off x="0" y="0"/>
          <a:ext cx="0" cy="0"/>
          <a:chOff x="0" y="0"/>
          <a:chExt cx="0" cy="0"/>
        </a:xfrm>
      </p:grpSpPr>
      <p:sp>
        <p:nvSpPr>
          <p:cNvPr id="49" name="Google Shape;49;p10"/>
          <p:cNvSpPr txBox="1">
            <a:spLocks noGrp="1"/>
          </p:cNvSpPr>
          <p:nvPr>
            <p:ph type="body" idx="1"/>
          </p:nvPr>
        </p:nvSpPr>
        <p:spPr>
          <a:xfrm>
            <a:off x="724950" y="4372551"/>
            <a:ext cx="7697400" cy="4605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300"/>
              <a:buNone/>
              <a:defRPr/>
            </a:lvl1pPr>
          </a:lstStyle>
          <a:p>
            <a:endParaRPr/>
          </a:p>
        </p:txBody>
      </p:sp>
      <p:sp>
        <p:nvSpPr>
          <p:cNvPr id="50" name="Google Shape;50;p10"/>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137775"/>
            <a:ext cx="8520600" cy="8799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rgbClr val="000000"/>
              </a:buClr>
              <a:buSzPts val="2800"/>
              <a:buFont typeface="Calibri"/>
              <a:buNone/>
              <a:defRPr sz="2800" b="1" i="0" u="none" strike="noStrike" cap="none">
                <a:solidFill>
                  <a:srgbClr val="0070C0"/>
                </a:solidFill>
                <a:latin typeface="Calibri"/>
                <a:ea typeface="Calibri"/>
                <a:cs typeface="Calibri"/>
                <a:sym typeface="Calibri"/>
              </a:defRPr>
            </a:lvl1pPr>
            <a:lvl2pPr marR="0" lvl="1"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2pPr>
            <a:lvl3pPr marR="0" lvl="2"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3pPr>
            <a:lvl4pPr marR="0" lvl="3"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4pPr>
            <a:lvl5pPr marR="0" lvl="4"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5pPr>
            <a:lvl6pPr marR="0" lvl="5"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6pPr>
            <a:lvl7pPr marR="0" lvl="6"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7pPr>
            <a:lvl8pPr marR="0" lvl="7"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8pPr>
            <a:lvl9pPr marR="0" lvl="8" algn="l" rtl="0">
              <a:lnSpc>
                <a:spcPct val="100000"/>
              </a:lnSpc>
              <a:spcBef>
                <a:spcPts val="0"/>
              </a:spcBef>
              <a:spcAft>
                <a:spcPts val="0"/>
              </a:spcAft>
              <a:buClr>
                <a:srgbClr val="000000"/>
              </a:buClr>
              <a:buSzPts val="2800"/>
              <a:buFont typeface="Raleway"/>
              <a:buNone/>
              <a:defRPr sz="2800" b="1" i="0" u="none" strike="noStrike" cap="none">
                <a:solidFill>
                  <a:srgbClr val="000000"/>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858400"/>
            <a:ext cx="8520600" cy="4120500"/>
          </a:xfrm>
          <a:prstGeom prst="rect">
            <a:avLst/>
          </a:prstGeom>
          <a:noFill/>
          <a:ln>
            <a:noFill/>
          </a:ln>
        </p:spPr>
        <p:txBody>
          <a:bodyPr spcFirstLastPara="1" wrap="square" lIns="91425" tIns="91425" rIns="91425" bIns="91425" anchor="t" anchorCtr="0">
            <a:noAutofit/>
          </a:bodyPr>
          <a:lstStyle>
            <a:lvl1pPr marL="457200" marR="0" lvl="0" indent="-355600" algn="l" rtl="0">
              <a:lnSpc>
                <a:spcPct val="115000"/>
              </a:lnSpc>
              <a:spcBef>
                <a:spcPts val="0"/>
              </a:spcBef>
              <a:spcAft>
                <a:spcPts val="0"/>
              </a:spcAft>
              <a:buClr>
                <a:srgbClr val="1C4587"/>
              </a:buClr>
              <a:buSzPts val="2000"/>
              <a:buFont typeface="Calibri"/>
              <a:buChar char="●"/>
              <a:defRPr sz="2000" i="0" u="none" strike="noStrike" cap="none">
                <a:solidFill>
                  <a:srgbClr val="1C4587"/>
                </a:solidFill>
                <a:latin typeface="Calibri"/>
                <a:ea typeface="Calibri"/>
                <a:cs typeface="Calibri"/>
                <a:sym typeface="Calibri"/>
              </a:defRPr>
            </a:lvl1pPr>
            <a:lvl2pPr marL="914400" marR="0" lvl="1" indent="-342900" algn="l" rtl="0">
              <a:lnSpc>
                <a:spcPct val="115000"/>
              </a:lnSpc>
              <a:spcBef>
                <a:spcPts val="1600"/>
              </a:spcBef>
              <a:spcAft>
                <a:spcPts val="0"/>
              </a:spcAft>
              <a:buClr>
                <a:srgbClr val="1C4587"/>
              </a:buClr>
              <a:buSzPts val="1800"/>
              <a:buFont typeface="Calibri"/>
              <a:buChar char="○"/>
              <a:defRPr sz="1800" i="0" u="none" strike="noStrike" cap="none">
                <a:solidFill>
                  <a:srgbClr val="1C4587"/>
                </a:solidFill>
                <a:latin typeface="Calibri"/>
                <a:ea typeface="Calibri"/>
                <a:cs typeface="Calibri"/>
                <a:sym typeface="Calibri"/>
              </a:defRPr>
            </a:lvl2pPr>
            <a:lvl3pPr marL="1371600" marR="0" lvl="2"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3pPr>
            <a:lvl4pPr marL="1828800" marR="0" lvl="3"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4pPr>
            <a:lvl5pPr marL="2286000" marR="0" lvl="4"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5pPr>
            <a:lvl6pPr marL="2743200" marR="0" lvl="5"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6pPr>
            <a:lvl7pPr marL="3200400" marR="0" lvl="6"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7pPr>
            <a:lvl8pPr marL="3657600" marR="0" lvl="7" indent="-317500" algn="l" rtl="0">
              <a:lnSpc>
                <a:spcPct val="115000"/>
              </a:lnSpc>
              <a:spcBef>
                <a:spcPts val="1600"/>
              </a:spcBef>
              <a:spcAft>
                <a:spcPts val="0"/>
              </a:spcAft>
              <a:buClr>
                <a:srgbClr val="1C4587"/>
              </a:buClr>
              <a:buSzPts val="1400"/>
              <a:buFont typeface="Calibri"/>
              <a:buChar char="○"/>
              <a:defRPr i="0" u="none" strike="noStrike" cap="none">
                <a:solidFill>
                  <a:srgbClr val="1C4587"/>
                </a:solidFill>
                <a:latin typeface="Calibri"/>
                <a:ea typeface="Calibri"/>
                <a:cs typeface="Calibri"/>
                <a:sym typeface="Calibri"/>
              </a:defRPr>
            </a:lvl8pPr>
            <a:lvl9pPr marL="4114800" marR="0" lvl="8" indent="-298450" algn="l" rtl="0">
              <a:lnSpc>
                <a:spcPct val="115000"/>
              </a:lnSpc>
              <a:spcBef>
                <a:spcPts val="1600"/>
              </a:spcBef>
              <a:spcAft>
                <a:spcPts val="1600"/>
              </a:spcAft>
              <a:buClr>
                <a:srgbClr val="1C4587"/>
              </a:buClr>
              <a:buSzPts val="1100"/>
              <a:buFont typeface="Calibri"/>
              <a:buChar char="■"/>
              <a:defRPr sz="1100" i="0" u="none" strike="noStrike" cap="none">
                <a:solidFill>
                  <a:srgbClr val="1C4587"/>
                </a:solidFill>
                <a:latin typeface="Calibri"/>
                <a:ea typeface="Calibri"/>
                <a:cs typeface="Calibri"/>
                <a:sym typeface="Calibri"/>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drive.google.com/file/d/1CudTaokge1G8RXSVtx9AOON48yoT43WF/view" TargetMode="Externa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22.png"/><Relationship Id="rId5" Type="http://schemas.openxmlformats.org/officeDocument/2006/relationships/hyperlink" Target="http://drive.google.com/file/d/15vIdzRW1hV37SLlfgmzEFJNpmTUEd3Ui/view" TargetMode="External"/><Relationship Id="rId4" Type="http://schemas.openxmlformats.org/officeDocument/2006/relationships/image" Target="../media/image21.jpg"/></Relationships>
</file>

<file path=ppt/slides/_rels/slide15.xml.rels><?xml version="1.0" encoding="UTF-8" standalone="yes"?>
<Relationships xmlns="http://schemas.openxmlformats.org/package/2006/relationships"><Relationship Id="rId3" Type="http://schemas.openxmlformats.org/officeDocument/2006/relationships/hyperlink" Target="https://huggingface.co/spaces/sanchit-gandhi/musicgen-streaming"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https://suno.com/song/661a5d23-17a9-4250-8fb1-e99d1f2d1e86?sh=ML0eM146ge964u1h"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hyperlink" Target="http://drive.google.com/file/d/1LlEeUmD8jfuVJHveSpjGAUgeDUyRjbYN/vie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hyperlink" Target="https://www.reddit.com/r/spotify/comments/1fxxboq/lets_talk_about_ai_playlists/" TargetMode="External"/><Relationship Id="rId3" Type="http://schemas.openxmlformats.org/officeDocument/2006/relationships/hyperlink" Target="https://github.com/liammchugh/Emotive-Cognition/tree/main/cognitive_music" TargetMode="External"/><Relationship Id="rId7" Type="http://schemas.openxmlformats.org/officeDocument/2006/relationships/hyperlink" Target="https://developer.apple.com/documentation/coreml" TargetMode="External"/><Relationship Id="rId12" Type="http://schemas.openxmlformats.org/officeDocument/2006/relationships/hyperlink" Target="https://advanced.onlinelibrary.wiley.com/doi/full/10.1002/advs.202401379"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huggingface.co/collections/google/siglip2-67b5dcef38c175486e240107" TargetMode="External"/><Relationship Id="rId11" Type="http://schemas.openxmlformats.org/officeDocument/2006/relationships/hyperlink" Target="https://www.media.mit.edu/publications/ctag-neurips/" TargetMode="External"/><Relationship Id="rId5" Type="http://schemas.openxmlformats.org/officeDocument/2006/relationships/hyperlink" Target="https://huggingface.co/spaces/sanchit-gandhi/musicgen-streaming" TargetMode="External"/><Relationship Id="rId10" Type="http://schemas.openxmlformats.org/officeDocument/2006/relationships/hyperlink" Target="https://openreview.net/pdf?id=5GmTI4LNqX" TargetMode="External"/><Relationship Id="rId4" Type="http://schemas.openxmlformats.org/officeDocument/2006/relationships/hyperlink" Target="https://github.com/facebookresearch/audiocraft/blob/main/model_cards/MUSICGEN_MODEL_CARD.md" TargetMode="External"/><Relationship Id="rId9" Type="http://schemas.openxmlformats.org/officeDocument/2006/relationships/hyperlink" Target="https://datasciencedojo.com/blog/5-ai-music-generation-model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hyperlink" Target="https://developer.apple.com/documentation/CoreMotion" TargetMode="External"/><Relationship Id="rId5" Type="http://schemas.openxmlformats.org/officeDocument/2006/relationships/hyperlink" Target="https://tryterra.co/integrations/apple-health"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1.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3"/>
          <p:cNvSpPr txBox="1">
            <a:spLocks noGrp="1"/>
          </p:cNvSpPr>
          <p:nvPr>
            <p:ph type="title"/>
          </p:nvPr>
        </p:nvSpPr>
        <p:spPr>
          <a:xfrm>
            <a:off x="730000" y="1318650"/>
            <a:ext cx="3300900" cy="1381500"/>
          </a:xfrm>
        </p:spPr>
        <p:txBody>
          <a:bodyPr spcFirstLastPara="1" wrap="square" lIns="91425" tIns="91425" rIns="91425" bIns="91425" anchor="t" anchorCtr="0">
            <a:normAutofit/>
          </a:bodyPr>
          <a:lstStyle/>
          <a:p>
            <a:pPr marL="0" lvl="0" indent="0" rtl="0">
              <a:spcBef>
                <a:spcPts val="0"/>
              </a:spcBef>
              <a:spcAft>
                <a:spcPts val="0"/>
              </a:spcAft>
              <a:buSzPts val="4200"/>
              <a:buNone/>
            </a:pPr>
            <a:r>
              <a:rPr lang="en-US"/>
              <a:t>MUSE: User-Sensitive musical Expression</a:t>
            </a:r>
          </a:p>
        </p:txBody>
      </p:sp>
      <p:sp>
        <p:nvSpPr>
          <p:cNvPr id="65" name="Google Shape;65;p13"/>
          <p:cNvSpPr txBox="1">
            <a:spLocks noGrp="1"/>
          </p:cNvSpPr>
          <p:nvPr>
            <p:ph type="body" idx="1"/>
          </p:nvPr>
        </p:nvSpPr>
        <p:spPr>
          <a:xfrm>
            <a:off x="721225" y="2781725"/>
            <a:ext cx="3300900" cy="1597500"/>
          </a:xfrm>
        </p:spPr>
        <p:txBody>
          <a:bodyPr spcFirstLastPara="1" wrap="square" lIns="91425" tIns="91425" rIns="91425" bIns="91425" anchor="t" anchorCtr="0">
            <a:normAutofit/>
          </a:bodyPr>
          <a:lstStyle/>
          <a:p>
            <a:pPr marL="0" lvl="0" indent="0" rtl="0">
              <a:spcBef>
                <a:spcPts val="0"/>
              </a:spcBef>
              <a:spcAft>
                <a:spcPts val="600"/>
              </a:spcAft>
              <a:buSzPts val="1600"/>
              <a:buNone/>
            </a:pPr>
            <a:r>
              <a:rPr lang="en-US"/>
              <a:t>Liam McHugh</a:t>
            </a:r>
          </a:p>
        </p:txBody>
      </p:sp>
      <p:pic>
        <p:nvPicPr>
          <p:cNvPr id="2" name="Google Shape;79;p15">
            <a:extLst>
              <a:ext uri="{FF2B5EF4-FFF2-40B4-BE49-F238E27FC236}">
                <a16:creationId xmlns:a16="http://schemas.microsoft.com/office/drawing/2014/main" id="{71AF36B9-AA6D-E54E-751A-0B40E49EACCF}"/>
              </a:ext>
            </a:extLst>
          </p:cNvPr>
          <p:cNvPicPr preferRelativeResize="0"/>
          <p:nvPr/>
        </p:nvPicPr>
        <p:blipFill>
          <a:blip r:embed="rId3">
            <a:alphaModFix/>
          </a:blip>
          <a:stretch>
            <a:fillRect/>
          </a:stretch>
        </p:blipFill>
        <p:spPr>
          <a:xfrm>
            <a:off x="5506720" y="0"/>
            <a:ext cx="3637280" cy="5143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p22"/>
          <p:cNvPicPr preferRelativeResize="0"/>
          <p:nvPr/>
        </p:nvPicPr>
        <p:blipFill rotWithShape="1">
          <a:blip r:embed="rId3">
            <a:alphaModFix/>
          </a:blip>
          <a:srcRect b="25931"/>
          <a:stretch/>
        </p:blipFill>
        <p:spPr>
          <a:xfrm>
            <a:off x="598575" y="2600000"/>
            <a:ext cx="3317801" cy="1220025"/>
          </a:xfrm>
          <a:prstGeom prst="rect">
            <a:avLst/>
          </a:prstGeom>
          <a:noFill/>
          <a:ln>
            <a:noFill/>
          </a:ln>
        </p:spPr>
      </p:pic>
      <p:pic>
        <p:nvPicPr>
          <p:cNvPr id="161" name="Google Shape;161;p22"/>
          <p:cNvPicPr preferRelativeResize="0"/>
          <p:nvPr/>
        </p:nvPicPr>
        <p:blipFill>
          <a:blip r:embed="rId4">
            <a:alphaModFix/>
          </a:blip>
          <a:stretch>
            <a:fillRect/>
          </a:stretch>
        </p:blipFill>
        <p:spPr>
          <a:xfrm>
            <a:off x="520126" y="3145925"/>
            <a:ext cx="590574" cy="510124"/>
          </a:xfrm>
          <a:prstGeom prst="rect">
            <a:avLst/>
          </a:prstGeom>
          <a:noFill/>
          <a:ln>
            <a:noFill/>
          </a:ln>
        </p:spPr>
      </p:pic>
      <p:pic>
        <p:nvPicPr>
          <p:cNvPr id="162" name="Google Shape;162;p22"/>
          <p:cNvPicPr preferRelativeResize="0"/>
          <p:nvPr/>
        </p:nvPicPr>
        <p:blipFill rotWithShape="1">
          <a:blip r:embed="rId5">
            <a:alphaModFix/>
          </a:blip>
          <a:srcRect l="50000"/>
          <a:stretch/>
        </p:blipFill>
        <p:spPr>
          <a:xfrm>
            <a:off x="5781300" y="2411875"/>
            <a:ext cx="3204549" cy="2670450"/>
          </a:xfrm>
          <a:prstGeom prst="rect">
            <a:avLst/>
          </a:prstGeom>
          <a:noFill/>
          <a:ln>
            <a:noFill/>
          </a:ln>
        </p:spPr>
      </p:pic>
      <p:sp>
        <p:nvSpPr>
          <p:cNvPr id="163" name="Google Shape;163;p22"/>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Custom CNN Classifier</a:t>
            </a:r>
            <a:endParaRPr/>
          </a:p>
        </p:txBody>
      </p:sp>
      <p:sp>
        <p:nvSpPr>
          <p:cNvPr id="164" name="Google Shape;164;p22"/>
          <p:cNvSpPr txBox="1">
            <a:spLocks noGrp="1"/>
          </p:cNvSpPr>
          <p:nvPr>
            <p:ph type="body" idx="1"/>
          </p:nvPr>
        </p:nvSpPr>
        <p:spPr>
          <a:xfrm>
            <a:off x="540300" y="915875"/>
            <a:ext cx="5241000" cy="155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~500k parameter model</a:t>
            </a:r>
            <a:endParaRPr/>
          </a:p>
          <a:p>
            <a:pPr marL="0" lvl="0" indent="0" algn="l" rtl="0">
              <a:spcBef>
                <a:spcPts val="0"/>
              </a:spcBef>
              <a:spcAft>
                <a:spcPts val="0"/>
              </a:spcAft>
              <a:buNone/>
            </a:pPr>
            <a:r>
              <a:rPr lang="en-US"/>
              <a:t>Mel-spectrogram &gt; CNN Layers…</a:t>
            </a:r>
            <a:endParaRPr/>
          </a:p>
          <a:p>
            <a:pPr marL="0" lvl="0" indent="0" algn="l" rtl="0">
              <a:spcBef>
                <a:spcPts val="0"/>
              </a:spcBef>
              <a:spcAft>
                <a:spcPts val="0"/>
              </a:spcAft>
              <a:buNone/>
            </a:pPr>
            <a:r>
              <a:rPr lang="en-US"/>
              <a:t>CNN Layers Output + Static Data &gt; FFNN &gt; Class</a:t>
            </a:r>
            <a:endParaRPr/>
          </a:p>
        </p:txBody>
      </p:sp>
      <p:pic>
        <p:nvPicPr>
          <p:cNvPr id="165" name="Google Shape;165;p22"/>
          <p:cNvPicPr preferRelativeResize="0"/>
          <p:nvPr/>
        </p:nvPicPr>
        <p:blipFill rotWithShape="1">
          <a:blip r:embed="rId3">
            <a:alphaModFix/>
          </a:blip>
          <a:srcRect l="71673" b="25931"/>
          <a:stretch/>
        </p:blipFill>
        <p:spPr>
          <a:xfrm>
            <a:off x="2628625" y="3820025"/>
            <a:ext cx="939800" cy="1159950"/>
          </a:xfrm>
          <a:prstGeom prst="rect">
            <a:avLst/>
          </a:prstGeom>
          <a:noFill/>
          <a:ln>
            <a:noFill/>
          </a:ln>
        </p:spPr>
      </p:pic>
      <p:pic>
        <p:nvPicPr>
          <p:cNvPr id="166" name="Google Shape;166;p22"/>
          <p:cNvPicPr preferRelativeResize="0"/>
          <p:nvPr/>
        </p:nvPicPr>
        <p:blipFill rotWithShape="1">
          <a:blip r:embed="rId3">
            <a:alphaModFix/>
          </a:blip>
          <a:srcRect l="76672" t="14229" b="25933"/>
          <a:stretch/>
        </p:blipFill>
        <p:spPr>
          <a:xfrm>
            <a:off x="3641700" y="3096800"/>
            <a:ext cx="773950" cy="1093500"/>
          </a:xfrm>
          <a:prstGeom prst="rect">
            <a:avLst/>
          </a:prstGeom>
          <a:noFill/>
          <a:ln>
            <a:noFill/>
          </a:ln>
        </p:spPr>
      </p:pic>
      <p:sp>
        <p:nvSpPr>
          <p:cNvPr id="167" name="Google Shape;167;p22"/>
          <p:cNvSpPr/>
          <p:nvPr/>
        </p:nvSpPr>
        <p:spPr>
          <a:xfrm>
            <a:off x="3188925" y="4120325"/>
            <a:ext cx="379500" cy="18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68" name="Google Shape;168;p22"/>
          <p:cNvSpPr/>
          <p:nvPr/>
        </p:nvSpPr>
        <p:spPr>
          <a:xfrm>
            <a:off x="3568425" y="2910200"/>
            <a:ext cx="379500" cy="186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cxnSp>
        <p:nvCxnSpPr>
          <p:cNvPr id="169" name="Google Shape;169;p22"/>
          <p:cNvCxnSpPr/>
          <p:nvPr/>
        </p:nvCxnSpPr>
        <p:spPr>
          <a:xfrm rot="10800000" flipH="1">
            <a:off x="3393400" y="3950150"/>
            <a:ext cx="282600" cy="418800"/>
          </a:xfrm>
          <a:prstGeom prst="straightConnector1">
            <a:avLst/>
          </a:prstGeom>
          <a:noFill/>
          <a:ln w="9525" cap="flat" cmpd="sng">
            <a:solidFill>
              <a:srgbClr val="595959"/>
            </a:solidFill>
            <a:prstDash val="dashDot"/>
            <a:round/>
            <a:headEnd type="none" w="med" len="med"/>
            <a:tailEnd type="none" w="med" len="med"/>
          </a:ln>
        </p:spPr>
      </p:cxnSp>
      <p:cxnSp>
        <p:nvCxnSpPr>
          <p:cNvPr id="170" name="Google Shape;170;p22"/>
          <p:cNvCxnSpPr/>
          <p:nvPr/>
        </p:nvCxnSpPr>
        <p:spPr>
          <a:xfrm rot="10800000" flipH="1">
            <a:off x="3393400" y="4102550"/>
            <a:ext cx="282600" cy="418800"/>
          </a:xfrm>
          <a:prstGeom prst="straightConnector1">
            <a:avLst/>
          </a:prstGeom>
          <a:noFill/>
          <a:ln w="9525" cap="flat" cmpd="sng">
            <a:solidFill>
              <a:srgbClr val="595959"/>
            </a:solidFill>
            <a:prstDash val="dashDot"/>
            <a:round/>
            <a:headEnd type="none" w="med" len="med"/>
            <a:tailEnd type="none" w="med" len="med"/>
          </a:ln>
        </p:spPr>
      </p:cxnSp>
      <p:cxnSp>
        <p:nvCxnSpPr>
          <p:cNvPr id="171" name="Google Shape;171;p22"/>
          <p:cNvCxnSpPr/>
          <p:nvPr/>
        </p:nvCxnSpPr>
        <p:spPr>
          <a:xfrm rot="10800000" flipH="1">
            <a:off x="3393400" y="3374525"/>
            <a:ext cx="251100" cy="1351200"/>
          </a:xfrm>
          <a:prstGeom prst="straightConnector1">
            <a:avLst/>
          </a:prstGeom>
          <a:noFill/>
          <a:ln w="9525" cap="flat" cmpd="sng">
            <a:solidFill>
              <a:srgbClr val="595959"/>
            </a:solidFill>
            <a:prstDash val="dashDot"/>
            <a:round/>
            <a:headEnd type="none" w="med" len="med"/>
            <a:tailEnd type="none" w="med" len="med"/>
          </a:ln>
        </p:spPr>
      </p:cxnSp>
      <p:cxnSp>
        <p:nvCxnSpPr>
          <p:cNvPr id="172" name="Google Shape;172;p22"/>
          <p:cNvCxnSpPr/>
          <p:nvPr/>
        </p:nvCxnSpPr>
        <p:spPr>
          <a:xfrm rot="10800000" flipH="1">
            <a:off x="3393400" y="3145925"/>
            <a:ext cx="251100" cy="1351200"/>
          </a:xfrm>
          <a:prstGeom prst="straightConnector1">
            <a:avLst/>
          </a:prstGeom>
          <a:noFill/>
          <a:ln w="9525" cap="flat" cmpd="sng">
            <a:solidFill>
              <a:srgbClr val="595959"/>
            </a:solidFill>
            <a:prstDash val="dashDot"/>
            <a:round/>
            <a:headEnd type="none" w="med" len="med"/>
            <a:tailEnd type="none" w="med" len="med"/>
          </a:ln>
        </p:spPr>
      </p:cxnSp>
      <p:cxnSp>
        <p:nvCxnSpPr>
          <p:cNvPr id="173" name="Google Shape;173;p22"/>
          <p:cNvCxnSpPr/>
          <p:nvPr/>
        </p:nvCxnSpPr>
        <p:spPr>
          <a:xfrm rot="10800000" flipH="1">
            <a:off x="3393400" y="4129925"/>
            <a:ext cx="278100" cy="595800"/>
          </a:xfrm>
          <a:prstGeom prst="straightConnector1">
            <a:avLst/>
          </a:prstGeom>
          <a:noFill/>
          <a:ln w="9525" cap="flat" cmpd="sng">
            <a:solidFill>
              <a:srgbClr val="595959"/>
            </a:solidFill>
            <a:prstDash val="dashDot"/>
            <a:round/>
            <a:headEnd type="none" w="med" len="med"/>
            <a:tailEnd type="none" w="med" len="med"/>
          </a:ln>
        </p:spPr>
      </p:cxnSp>
      <p:cxnSp>
        <p:nvCxnSpPr>
          <p:cNvPr id="174" name="Google Shape;174;p22"/>
          <p:cNvCxnSpPr/>
          <p:nvPr/>
        </p:nvCxnSpPr>
        <p:spPr>
          <a:xfrm rot="10800000" flipH="1">
            <a:off x="3388250" y="3772450"/>
            <a:ext cx="266700" cy="937200"/>
          </a:xfrm>
          <a:prstGeom prst="straightConnector1">
            <a:avLst/>
          </a:prstGeom>
          <a:noFill/>
          <a:ln w="9525" cap="flat" cmpd="sng">
            <a:solidFill>
              <a:srgbClr val="595959"/>
            </a:solidFill>
            <a:prstDash val="dashDot"/>
            <a:round/>
            <a:headEnd type="none" w="med" len="med"/>
            <a:tailEnd type="none" w="med" len="med"/>
          </a:ln>
        </p:spPr>
      </p:cxnSp>
      <p:cxnSp>
        <p:nvCxnSpPr>
          <p:cNvPr id="175" name="Google Shape;175;p22"/>
          <p:cNvCxnSpPr/>
          <p:nvPr/>
        </p:nvCxnSpPr>
        <p:spPr>
          <a:xfrm rot="10800000" flipH="1">
            <a:off x="3388250" y="3563650"/>
            <a:ext cx="266700" cy="993600"/>
          </a:xfrm>
          <a:prstGeom prst="straightConnector1">
            <a:avLst/>
          </a:prstGeom>
          <a:noFill/>
          <a:ln w="9525" cap="flat" cmpd="sng">
            <a:solidFill>
              <a:srgbClr val="595959"/>
            </a:solidFill>
            <a:prstDash val="dashDot"/>
            <a:round/>
            <a:headEnd type="none" w="med" len="med"/>
            <a:tailEnd type="none" w="med" len="med"/>
          </a:ln>
        </p:spPr>
      </p:cxnSp>
      <p:cxnSp>
        <p:nvCxnSpPr>
          <p:cNvPr id="176" name="Google Shape;176;p22"/>
          <p:cNvCxnSpPr/>
          <p:nvPr/>
        </p:nvCxnSpPr>
        <p:spPr>
          <a:xfrm>
            <a:off x="3242300" y="3765450"/>
            <a:ext cx="412200" cy="379200"/>
          </a:xfrm>
          <a:prstGeom prst="straightConnector1">
            <a:avLst/>
          </a:prstGeom>
          <a:noFill/>
          <a:ln w="9525" cap="flat" cmpd="sng">
            <a:solidFill>
              <a:srgbClr val="595959"/>
            </a:solidFill>
            <a:prstDash val="dashDot"/>
            <a:round/>
            <a:headEnd type="none" w="med" len="med"/>
            <a:tailEnd type="none" w="med" len="med"/>
          </a:ln>
        </p:spPr>
      </p:cxnSp>
      <p:cxnSp>
        <p:nvCxnSpPr>
          <p:cNvPr id="177" name="Google Shape;177;p22"/>
          <p:cNvCxnSpPr/>
          <p:nvPr/>
        </p:nvCxnSpPr>
        <p:spPr>
          <a:xfrm>
            <a:off x="3242300" y="3602838"/>
            <a:ext cx="407400" cy="342600"/>
          </a:xfrm>
          <a:prstGeom prst="straightConnector1">
            <a:avLst/>
          </a:prstGeom>
          <a:noFill/>
          <a:ln w="9525" cap="flat" cmpd="sng">
            <a:solidFill>
              <a:srgbClr val="595959"/>
            </a:solidFill>
            <a:prstDash val="dashDot"/>
            <a:round/>
            <a:headEnd type="none" w="med" len="med"/>
            <a:tailEnd type="none" w="med" len="med"/>
          </a:ln>
        </p:spPr>
      </p:cxnSp>
      <p:cxnSp>
        <p:nvCxnSpPr>
          <p:cNvPr id="178" name="Google Shape;178;p22"/>
          <p:cNvCxnSpPr/>
          <p:nvPr/>
        </p:nvCxnSpPr>
        <p:spPr>
          <a:xfrm>
            <a:off x="3244700" y="3428363"/>
            <a:ext cx="407400" cy="342600"/>
          </a:xfrm>
          <a:prstGeom prst="straightConnector1">
            <a:avLst/>
          </a:prstGeom>
          <a:noFill/>
          <a:ln w="9525" cap="flat" cmpd="sng">
            <a:solidFill>
              <a:srgbClr val="595959"/>
            </a:solidFill>
            <a:prstDash val="dashDot"/>
            <a:round/>
            <a:headEnd type="none" w="med" len="med"/>
            <a:tailEnd type="none" w="med" len="med"/>
          </a:ln>
        </p:spPr>
      </p:cxnSp>
      <p:cxnSp>
        <p:nvCxnSpPr>
          <p:cNvPr id="179" name="Google Shape;179;p22"/>
          <p:cNvCxnSpPr/>
          <p:nvPr/>
        </p:nvCxnSpPr>
        <p:spPr>
          <a:xfrm>
            <a:off x="3248525" y="3772050"/>
            <a:ext cx="415500" cy="182700"/>
          </a:xfrm>
          <a:prstGeom prst="straightConnector1">
            <a:avLst/>
          </a:prstGeom>
          <a:noFill/>
          <a:ln w="9525" cap="flat" cmpd="sng">
            <a:solidFill>
              <a:srgbClr val="595959"/>
            </a:solidFill>
            <a:prstDash val="dashDot"/>
            <a:round/>
            <a:headEnd type="none" w="med" len="med"/>
            <a:tailEnd type="none" w="med" len="med"/>
          </a:ln>
        </p:spPr>
      </p:cxnSp>
      <p:cxnSp>
        <p:nvCxnSpPr>
          <p:cNvPr id="180" name="Google Shape;180;p22"/>
          <p:cNvCxnSpPr/>
          <p:nvPr/>
        </p:nvCxnSpPr>
        <p:spPr>
          <a:xfrm rot="10800000" flipH="1">
            <a:off x="3391750" y="3177625"/>
            <a:ext cx="258000" cy="1200300"/>
          </a:xfrm>
          <a:prstGeom prst="straightConnector1">
            <a:avLst/>
          </a:prstGeom>
          <a:noFill/>
          <a:ln w="9525" cap="flat" cmpd="sng">
            <a:solidFill>
              <a:srgbClr val="595959"/>
            </a:solidFill>
            <a:prstDash val="dashDot"/>
            <a:round/>
            <a:headEnd type="none" w="med" len="med"/>
            <a:tailEnd type="none" w="med" len="med"/>
          </a:ln>
        </p:spPr>
      </p:cxnSp>
      <p:cxnSp>
        <p:nvCxnSpPr>
          <p:cNvPr id="181" name="Google Shape;181;p22"/>
          <p:cNvCxnSpPr/>
          <p:nvPr/>
        </p:nvCxnSpPr>
        <p:spPr>
          <a:xfrm rot="10800000" flipH="1">
            <a:off x="3388675" y="3959125"/>
            <a:ext cx="262200" cy="756000"/>
          </a:xfrm>
          <a:prstGeom prst="straightConnector1">
            <a:avLst/>
          </a:prstGeom>
          <a:noFill/>
          <a:ln w="9525" cap="flat" cmpd="sng">
            <a:solidFill>
              <a:srgbClr val="595959"/>
            </a:solidFill>
            <a:prstDash val="dashDot"/>
            <a:round/>
            <a:headEnd type="none" w="med" len="med"/>
            <a:tailEnd type="none" w="med" len="med"/>
          </a:ln>
        </p:spPr>
      </p:cxnSp>
      <p:sp>
        <p:nvSpPr>
          <p:cNvPr id="182" name="Google Shape;182;p22"/>
          <p:cNvSpPr/>
          <p:nvPr/>
        </p:nvSpPr>
        <p:spPr>
          <a:xfrm>
            <a:off x="898500" y="3220025"/>
            <a:ext cx="83700" cy="87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83" name="Google Shape;183;p22"/>
          <p:cNvSpPr/>
          <p:nvPr/>
        </p:nvSpPr>
        <p:spPr>
          <a:xfrm>
            <a:off x="1794175" y="4130450"/>
            <a:ext cx="834300" cy="756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a:latin typeface="Calibri"/>
                <a:ea typeface="Calibri"/>
                <a:cs typeface="Calibri"/>
                <a:sym typeface="Calibri"/>
              </a:rPr>
              <a:t>Pseudo-Statics:</a:t>
            </a:r>
            <a:endParaRPr sz="800">
              <a:latin typeface="Calibri"/>
              <a:ea typeface="Calibri"/>
              <a:cs typeface="Calibri"/>
              <a:sym typeface="Calibri"/>
            </a:endParaRPr>
          </a:p>
          <a:p>
            <a:pPr marL="0" lvl="0" indent="0" algn="ctr" rtl="0">
              <a:spcBef>
                <a:spcPts val="0"/>
              </a:spcBef>
              <a:spcAft>
                <a:spcPts val="0"/>
              </a:spcAft>
              <a:buNone/>
            </a:pPr>
            <a:r>
              <a:rPr lang="en-US" sz="800">
                <a:latin typeface="Calibri"/>
                <a:ea typeface="Calibri"/>
                <a:cs typeface="Calibri"/>
                <a:sym typeface="Calibri"/>
              </a:rPr>
              <a:t>'HeartRate', 'Age', 'Gender', 'Height', 'Weight'</a:t>
            </a:r>
            <a:endParaRPr sz="800">
              <a:latin typeface="Calibri"/>
              <a:ea typeface="Calibri"/>
              <a:cs typeface="Calibri"/>
              <a:sym typeface="Calibri"/>
            </a:endParaRPr>
          </a:p>
        </p:txBody>
      </p:sp>
      <p:pic>
        <p:nvPicPr>
          <p:cNvPr id="184" name="Google Shape;184;p22"/>
          <p:cNvPicPr preferRelativeResize="0"/>
          <p:nvPr/>
        </p:nvPicPr>
        <p:blipFill rotWithShape="1">
          <a:blip r:embed="rId5">
            <a:alphaModFix/>
          </a:blip>
          <a:srcRect r="49556"/>
          <a:stretch/>
        </p:blipFill>
        <p:spPr>
          <a:xfrm>
            <a:off x="5828650" y="61575"/>
            <a:ext cx="3093225" cy="25550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8"/>
        <p:cNvGrpSpPr/>
        <p:nvPr/>
      </p:nvGrpSpPr>
      <p:grpSpPr>
        <a:xfrm>
          <a:off x="0" y="0"/>
          <a:ext cx="0" cy="0"/>
          <a:chOff x="0" y="0"/>
          <a:chExt cx="0" cy="0"/>
        </a:xfrm>
      </p:grpSpPr>
      <p:sp>
        <p:nvSpPr>
          <p:cNvPr id="189" name="Google Shape;189;p23"/>
          <p:cNvSpPr txBox="1">
            <a:spLocks noGrp="1"/>
          </p:cNvSpPr>
          <p:nvPr>
            <p:ph type="title"/>
          </p:nvPr>
        </p:nvSpPr>
        <p:spPr>
          <a:xfrm>
            <a:off x="409925" y="152650"/>
            <a:ext cx="8024100" cy="660000"/>
          </a:xfrm>
          <a:prstGeom prst="rect">
            <a:avLst/>
          </a:prstGeom>
          <a:noFill/>
          <a:ln>
            <a:noFill/>
          </a:ln>
        </p:spPr>
        <p:txBody>
          <a:bodyPr spcFirstLastPara="1" wrap="square" lIns="68575" tIns="34275" rIns="68575" bIns="34275" anchor="ctr" anchorCtr="0">
            <a:noAutofit/>
          </a:bodyPr>
          <a:lstStyle/>
          <a:p>
            <a:pPr marL="0" lvl="0" indent="0" algn="l" rtl="0">
              <a:lnSpc>
                <a:spcPct val="90000"/>
              </a:lnSpc>
              <a:spcBef>
                <a:spcPts val="0"/>
              </a:spcBef>
              <a:spcAft>
                <a:spcPts val="0"/>
              </a:spcAft>
              <a:buClr>
                <a:schemeClr val="dk1"/>
              </a:buClr>
              <a:buSzPts val="4100"/>
              <a:buFont typeface="Play"/>
              <a:buNone/>
            </a:pPr>
            <a:r>
              <a:rPr lang="en-US" sz="3300"/>
              <a:t>Latent Space &gt; Audio Decoder</a:t>
            </a:r>
            <a:endParaRPr sz="3300"/>
          </a:p>
        </p:txBody>
      </p:sp>
      <p:sp>
        <p:nvSpPr>
          <p:cNvPr id="190" name="Google Shape;190;p23"/>
          <p:cNvSpPr txBox="1">
            <a:spLocks noGrp="1"/>
          </p:cNvSpPr>
          <p:nvPr>
            <p:ph type="body" idx="1"/>
          </p:nvPr>
        </p:nvSpPr>
        <p:spPr>
          <a:xfrm>
            <a:off x="409925" y="1047875"/>
            <a:ext cx="4420800" cy="3189000"/>
          </a:xfrm>
          <a:prstGeom prst="rect">
            <a:avLst/>
          </a:prstGeom>
          <a:noFill/>
          <a:ln>
            <a:noFill/>
          </a:ln>
        </p:spPr>
        <p:txBody>
          <a:bodyPr spcFirstLastPara="1" wrap="square" lIns="68575" tIns="34275" rIns="68575" bIns="34275" anchor="t" anchorCtr="0">
            <a:normAutofit lnSpcReduction="10000"/>
          </a:bodyPr>
          <a:lstStyle/>
          <a:p>
            <a:pPr marL="457200" lvl="0" indent="-336550" algn="l" rtl="0">
              <a:spcBef>
                <a:spcPts val="0"/>
              </a:spcBef>
              <a:spcAft>
                <a:spcPts val="0"/>
              </a:spcAft>
              <a:buSzPts val="1700"/>
              <a:buChar char="●"/>
            </a:pPr>
            <a:r>
              <a:rPr lang="en-US" sz="1800"/>
              <a:t>Base Prompt Selected, Customized</a:t>
            </a:r>
            <a:endParaRPr sz="1800"/>
          </a:p>
          <a:p>
            <a:pPr marL="457200" lvl="0" indent="-336550" algn="l" rtl="0">
              <a:spcBef>
                <a:spcPts val="0"/>
              </a:spcBef>
              <a:spcAft>
                <a:spcPts val="0"/>
              </a:spcAft>
              <a:buSzPts val="1700"/>
              <a:buChar char="●"/>
            </a:pPr>
            <a:r>
              <a:rPr lang="en-US" sz="1800"/>
              <a:t>Processed activity injected base prompt</a:t>
            </a:r>
            <a:endParaRPr sz="1800"/>
          </a:p>
          <a:p>
            <a:pPr marL="0" lvl="0" indent="0" algn="l" rtl="0">
              <a:lnSpc>
                <a:spcPct val="90000"/>
              </a:lnSpc>
              <a:spcBef>
                <a:spcPts val="0"/>
              </a:spcBef>
              <a:spcAft>
                <a:spcPts val="0"/>
              </a:spcAft>
              <a:buNone/>
            </a:pPr>
            <a:endParaRPr sz="1800"/>
          </a:p>
          <a:p>
            <a:pPr marL="0" lvl="0" indent="0" algn="l" rtl="0">
              <a:lnSpc>
                <a:spcPct val="90000"/>
              </a:lnSpc>
              <a:spcBef>
                <a:spcPts val="0"/>
              </a:spcBef>
              <a:spcAft>
                <a:spcPts val="0"/>
              </a:spcAft>
              <a:buNone/>
            </a:pPr>
            <a:r>
              <a:rPr lang="en-US" sz="1800"/>
              <a:t>Current system resamples &amp; prompts new musicgen every 15 sec</a:t>
            </a:r>
            <a:endParaRPr sz="1800"/>
          </a:p>
          <a:p>
            <a:pPr marL="0" lvl="0" indent="0" algn="l" rtl="0">
              <a:lnSpc>
                <a:spcPct val="90000"/>
              </a:lnSpc>
              <a:spcBef>
                <a:spcPts val="0"/>
              </a:spcBef>
              <a:spcAft>
                <a:spcPts val="0"/>
              </a:spcAft>
              <a:buNone/>
            </a:pPr>
            <a:endParaRPr sz="1800"/>
          </a:p>
          <a:p>
            <a:pPr marL="0" lvl="0" indent="0" algn="l" rtl="0">
              <a:lnSpc>
                <a:spcPct val="90000"/>
              </a:lnSpc>
              <a:spcBef>
                <a:spcPts val="0"/>
              </a:spcBef>
              <a:spcAft>
                <a:spcPts val="0"/>
              </a:spcAft>
              <a:buNone/>
            </a:pPr>
            <a:r>
              <a:rPr lang="en-US" sz="1800"/>
              <a:t>Prompt Example:</a:t>
            </a:r>
            <a:endParaRPr sz="1800"/>
          </a:p>
          <a:p>
            <a:pPr marL="0" lvl="0" indent="0" algn="l" rtl="0">
              <a:lnSpc>
                <a:spcPct val="90000"/>
              </a:lnSpc>
              <a:spcBef>
                <a:spcPts val="0"/>
              </a:spcBef>
              <a:spcAft>
                <a:spcPts val="0"/>
              </a:spcAft>
              <a:buNone/>
            </a:pPr>
            <a:r>
              <a:rPr lang="en-US" sz="1600"/>
              <a:t>“Chill techno music. Current activity: Working at Desk. The listener is 34 years old, 182 cm tall, and weighs 78.0 kg. Heart rate is 64 bpm. Compose music that reflects the listeners style and physiological state. The track should begin with a seamless lead-in, evolving naturally from previous activity and ending naturally for the next activity.”</a:t>
            </a:r>
            <a:endParaRPr sz="1600"/>
          </a:p>
        </p:txBody>
      </p:sp>
      <p:sp>
        <p:nvSpPr>
          <p:cNvPr id="191" name="Google Shape;191;p23"/>
          <p:cNvSpPr/>
          <p:nvPr/>
        </p:nvSpPr>
        <p:spPr>
          <a:xfrm>
            <a:off x="5654525" y="1993550"/>
            <a:ext cx="1127400" cy="563700"/>
          </a:xfrm>
          <a:prstGeom prst="rightArrow">
            <a:avLst>
              <a:gd name="adj1" fmla="val 50000"/>
              <a:gd name="adj2" fmla="val 50000"/>
            </a:avLst>
          </a:prstGeom>
          <a:solidFill>
            <a:schemeClr val="lt2"/>
          </a:solidFill>
          <a:ln w="9525" cap="flat" cmpd="sng">
            <a:solidFill>
              <a:schemeClr val="dk2"/>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300">
                <a:latin typeface="Calibri"/>
                <a:ea typeface="Calibri"/>
                <a:cs typeface="Calibri"/>
                <a:sym typeface="Calibri"/>
              </a:rPr>
              <a:t>Prompt Job</a:t>
            </a:r>
            <a:endParaRPr sz="1300">
              <a:latin typeface="Calibri"/>
              <a:ea typeface="Calibri"/>
              <a:cs typeface="Calibri"/>
              <a:sym typeface="Calibri"/>
            </a:endParaRPr>
          </a:p>
        </p:txBody>
      </p:sp>
      <p:sp>
        <p:nvSpPr>
          <p:cNvPr id="192" name="Google Shape;192;p23"/>
          <p:cNvSpPr/>
          <p:nvPr/>
        </p:nvSpPr>
        <p:spPr>
          <a:xfrm>
            <a:off x="7359450" y="3044500"/>
            <a:ext cx="1688100" cy="53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Prev Worker (Cancellation)</a:t>
            </a:r>
            <a:endParaRPr>
              <a:latin typeface="Calibri"/>
              <a:ea typeface="Calibri"/>
              <a:cs typeface="Calibri"/>
              <a:sym typeface="Calibri"/>
            </a:endParaRPr>
          </a:p>
        </p:txBody>
      </p:sp>
      <p:sp>
        <p:nvSpPr>
          <p:cNvPr id="193" name="Google Shape;193;p23"/>
          <p:cNvSpPr/>
          <p:nvPr/>
        </p:nvSpPr>
        <p:spPr>
          <a:xfrm>
            <a:off x="6021375" y="3305650"/>
            <a:ext cx="1688100" cy="539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a:latin typeface="Calibri"/>
                <a:ea typeface="Calibri"/>
                <a:cs typeface="Calibri"/>
                <a:sym typeface="Calibri"/>
              </a:rPr>
              <a:t>Worker Generation</a:t>
            </a:r>
            <a:endParaRPr>
              <a:latin typeface="Calibri"/>
              <a:ea typeface="Calibri"/>
              <a:cs typeface="Calibri"/>
              <a:sym typeface="Calibri"/>
            </a:endParaRPr>
          </a:p>
        </p:txBody>
      </p:sp>
      <p:cxnSp>
        <p:nvCxnSpPr>
          <p:cNvPr id="194" name="Google Shape;194;p23"/>
          <p:cNvCxnSpPr>
            <a:stCxn id="191" idx="3"/>
            <a:endCxn id="193" idx="0"/>
          </p:cNvCxnSpPr>
          <p:nvPr/>
        </p:nvCxnSpPr>
        <p:spPr>
          <a:xfrm>
            <a:off x="6781925" y="2275400"/>
            <a:ext cx="83400" cy="1030200"/>
          </a:xfrm>
          <a:prstGeom prst="bentConnector2">
            <a:avLst/>
          </a:prstGeom>
          <a:noFill/>
          <a:ln w="28575" cap="flat" cmpd="sng">
            <a:solidFill>
              <a:srgbClr val="999999"/>
            </a:solidFill>
            <a:prstDash val="solid"/>
            <a:round/>
            <a:headEnd type="none" w="med" len="med"/>
            <a:tailEnd type="stealth" w="med" len="med"/>
          </a:ln>
        </p:spPr>
      </p:cxnSp>
      <p:cxnSp>
        <p:nvCxnSpPr>
          <p:cNvPr id="195" name="Google Shape;195;p23"/>
          <p:cNvCxnSpPr>
            <a:stCxn id="193" idx="2"/>
            <a:endCxn id="196" idx="1"/>
          </p:cNvCxnSpPr>
          <p:nvPr/>
        </p:nvCxnSpPr>
        <p:spPr>
          <a:xfrm rot="-5400000" flipH="1">
            <a:off x="6729525" y="3980650"/>
            <a:ext cx="787500" cy="515700"/>
          </a:xfrm>
          <a:prstGeom prst="bentConnector4">
            <a:avLst>
              <a:gd name="adj1" fmla="val 32095"/>
              <a:gd name="adj2" fmla="val 146146"/>
            </a:avLst>
          </a:prstGeom>
          <a:noFill/>
          <a:ln w="28575" cap="flat" cmpd="sng">
            <a:solidFill>
              <a:srgbClr val="999999"/>
            </a:solidFill>
            <a:prstDash val="solid"/>
            <a:round/>
            <a:headEnd type="none" w="med" len="med"/>
            <a:tailEnd type="stealth" w="med" len="med"/>
          </a:ln>
        </p:spPr>
      </p:cxnSp>
      <p:cxnSp>
        <p:nvCxnSpPr>
          <p:cNvPr id="197" name="Google Shape;197;p23"/>
          <p:cNvCxnSpPr>
            <a:stCxn id="193" idx="2"/>
            <a:endCxn id="192" idx="0"/>
          </p:cNvCxnSpPr>
          <p:nvPr/>
        </p:nvCxnSpPr>
        <p:spPr>
          <a:xfrm rot="-5400000">
            <a:off x="7134375" y="2775700"/>
            <a:ext cx="800100" cy="1338000"/>
          </a:xfrm>
          <a:prstGeom prst="bentConnector5">
            <a:avLst>
              <a:gd name="adj1" fmla="val -32043"/>
              <a:gd name="adj2" fmla="val -73186"/>
              <a:gd name="adj3" fmla="val 129781"/>
            </a:avLst>
          </a:prstGeom>
          <a:noFill/>
          <a:ln w="28575" cap="flat" cmpd="sng">
            <a:solidFill>
              <a:srgbClr val="999999"/>
            </a:solidFill>
            <a:prstDash val="solid"/>
            <a:round/>
            <a:headEnd type="none" w="med" len="med"/>
            <a:tailEnd type="stealth" w="med" len="med"/>
          </a:ln>
        </p:spPr>
      </p:cxnSp>
      <p:cxnSp>
        <p:nvCxnSpPr>
          <p:cNvPr id="198" name="Google Shape;198;p23"/>
          <p:cNvCxnSpPr>
            <a:stCxn id="192" idx="2"/>
            <a:endCxn id="196" idx="1"/>
          </p:cNvCxnSpPr>
          <p:nvPr/>
        </p:nvCxnSpPr>
        <p:spPr>
          <a:xfrm rot="5400000">
            <a:off x="7267950" y="3696550"/>
            <a:ext cx="1048500" cy="822600"/>
          </a:xfrm>
          <a:prstGeom prst="bentConnector2">
            <a:avLst/>
          </a:prstGeom>
          <a:noFill/>
          <a:ln w="28575" cap="flat" cmpd="sng">
            <a:solidFill>
              <a:srgbClr val="999999"/>
            </a:solidFill>
            <a:prstDash val="dashDot"/>
            <a:round/>
            <a:headEnd type="none" w="med" len="med"/>
            <a:tailEnd type="stealth" w="med" len="med"/>
          </a:ln>
        </p:spPr>
      </p:cxnSp>
      <p:sp>
        <p:nvSpPr>
          <p:cNvPr id="196" name="Google Shape;196;p23"/>
          <p:cNvSpPr/>
          <p:nvPr/>
        </p:nvSpPr>
        <p:spPr>
          <a:xfrm flipH="1">
            <a:off x="6021375" y="4350250"/>
            <a:ext cx="1359600" cy="563700"/>
          </a:xfrm>
          <a:prstGeom prst="rightArrow">
            <a:avLst>
              <a:gd name="adj1" fmla="val 58586"/>
              <a:gd name="adj2" fmla="val 54400"/>
            </a:avLst>
          </a:prstGeom>
          <a:solidFill>
            <a:schemeClr val="lt2"/>
          </a:solidFill>
          <a:ln w="9525" cap="flat" cmpd="sng">
            <a:solidFill>
              <a:schemeClr val="dk2"/>
            </a:solidFill>
            <a:prstDash val="dashDot"/>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a:latin typeface="Calibri"/>
                <a:ea typeface="Calibri"/>
                <a:cs typeface="Calibri"/>
                <a:sym typeface="Calibri"/>
              </a:rPr>
              <a:t>Fragment Queue</a:t>
            </a:r>
            <a:endParaRPr sz="1200">
              <a:latin typeface="Calibri"/>
              <a:ea typeface="Calibri"/>
              <a:cs typeface="Calibri"/>
              <a:sym typeface="Calibri"/>
            </a:endParaRPr>
          </a:p>
        </p:txBody>
      </p:sp>
      <p:pic>
        <p:nvPicPr>
          <p:cNvPr id="199" name="Google Shape;199;p23"/>
          <p:cNvPicPr preferRelativeResize="0"/>
          <p:nvPr/>
        </p:nvPicPr>
        <p:blipFill>
          <a:blip r:embed="rId3">
            <a:alphaModFix/>
          </a:blip>
          <a:stretch>
            <a:fillRect/>
          </a:stretch>
        </p:blipFill>
        <p:spPr>
          <a:xfrm>
            <a:off x="5974898" y="708899"/>
            <a:ext cx="2534726" cy="11409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i="1"/>
              <a:t>MusicGen Inference</a:t>
            </a:r>
            <a:endParaRPr/>
          </a:p>
        </p:txBody>
      </p:sp>
      <p:sp>
        <p:nvSpPr>
          <p:cNvPr id="205" name="Google Shape;205;p24"/>
          <p:cNvSpPr txBox="1">
            <a:spLocks noGrp="1"/>
          </p:cNvSpPr>
          <p:nvPr>
            <p:ph type="body" idx="1"/>
          </p:nvPr>
        </p:nvSpPr>
        <p:spPr>
          <a:xfrm>
            <a:off x="131525" y="858400"/>
            <a:ext cx="46854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(Testing on RTX 4070 8GB, ~30 fp16 TOPS)</a:t>
            </a:r>
            <a:endParaRPr sz="1600"/>
          </a:p>
          <a:p>
            <a:pPr marL="457200" lvl="0" indent="-330200" algn="l" rtl="0">
              <a:spcBef>
                <a:spcPts val="0"/>
              </a:spcBef>
              <a:spcAft>
                <a:spcPts val="0"/>
              </a:spcAft>
              <a:buSzPts val="1600"/>
              <a:buChar char="●"/>
            </a:pPr>
            <a:r>
              <a:rPr lang="en-US" sz="1600"/>
              <a:t>8-bit </a:t>
            </a:r>
            <a:r>
              <a:rPr lang="en-US" sz="1600" b="1"/>
              <a:t>would fit</a:t>
            </a:r>
            <a:r>
              <a:rPr lang="en-US" sz="1600"/>
              <a:t> on mobile device…</a:t>
            </a:r>
            <a:endParaRPr sz="1600"/>
          </a:p>
          <a:p>
            <a:pPr marL="914400" lvl="1" indent="-330200" algn="l" rtl="0">
              <a:spcBef>
                <a:spcPts val="0"/>
              </a:spcBef>
              <a:spcAft>
                <a:spcPts val="0"/>
              </a:spcAft>
              <a:buSzPts val="1600"/>
              <a:buChar char="○"/>
            </a:pPr>
            <a:r>
              <a:rPr lang="en-US" sz="1600"/>
              <a:t>bitsandbytes gives minimal speedup (~1.25x)</a:t>
            </a:r>
            <a:endParaRPr sz="1600"/>
          </a:p>
          <a:p>
            <a:pPr marL="914400" lvl="1" indent="-330200" algn="l" rtl="0">
              <a:spcBef>
                <a:spcPts val="0"/>
              </a:spcBef>
              <a:spcAft>
                <a:spcPts val="0"/>
              </a:spcAft>
              <a:buSzPts val="1600"/>
              <a:buChar char="○"/>
            </a:pPr>
            <a:r>
              <a:rPr lang="en-US" sz="1600"/>
              <a:t>noticeable decrease in audio quality</a:t>
            </a:r>
            <a:endParaRPr sz="1600"/>
          </a:p>
          <a:p>
            <a:pPr marL="457200" lvl="0" indent="-330200" algn="l" rtl="0">
              <a:spcBef>
                <a:spcPts val="0"/>
              </a:spcBef>
              <a:spcAft>
                <a:spcPts val="0"/>
              </a:spcAft>
              <a:buSzPts val="1600"/>
              <a:buChar char="●"/>
            </a:pPr>
            <a:r>
              <a:rPr lang="en-US" sz="1600"/>
              <a:t>4-bit sounds terrible (scratchy)</a:t>
            </a:r>
            <a:endParaRPr sz="1600"/>
          </a:p>
          <a:p>
            <a:pPr marL="0" lvl="0" indent="0" algn="l" rtl="0">
              <a:spcBef>
                <a:spcPts val="0"/>
              </a:spcBef>
              <a:spcAft>
                <a:spcPts val="0"/>
              </a:spcAft>
              <a:buNone/>
            </a:pPr>
            <a:endParaRPr sz="1600"/>
          </a:p>
          <a:p>
            <a:pPr marL="0" lvl="0" indent="0" algn="l" rtl="0">
              <a:spcBef>
                <a:spcPts val="0"/>
              </a:spcBef>
              <a:spcAft>
                <a:spcPts val="0"/>
              </a:spcAft>
              <a:buNone/>
            </a:pPr>
            <a:r>
              <a:rPr lang="en-US" sz="1600" b="1"/>
              <a:t>VS </a:t>
            </a:r>
            <a:endParaRPr sz="1600" b="1"/>
          </a:p>
          <a:p>
            <a:pPr marL="0" lvl="0" indent="0" algn="l" rtl="0">
              <a:spcBef>
                <a:spcPts val="0"/>
              </a:spcBef>
              <a:spcAft>
                <a:spcPts val="0"/>
              </a:spcAft>
              <a:buNone/>
            </a:pPr>
            <a:endParaRPr sz="1600"/>
          </a:p>
          <a:p>
            <a:pPr marL="0" lvl="0" indent="0" algn="l" rtl="0">
              <a:spcBef>
                <a:spcPts val="0"/>
              </a:spcBef>
              <a:spcAft>
                <a:spcPts val="0"/>
              </a:spcAft>
              <a:buNone/>
            </a:pPr>
            <a:r>
              <a:rPr lang="en-US" sz="1600"/>
              <a:t>Cloud offloading(40-180ms round-trip latency): </a:t>
            </a:r>
            <a:endParaRPr sz="1600"/>
          </a:p>
          <a:p>
            <a:pPr marL="0" lvl="0" indent="0" algn="l" rtl="0">
              <a:spcBef>
                <a:spcPts val="0"/>
              </a:spcBef>
              <a:spcAft>
                <a:spcPts val="0"/>
              </a:spcAft>
              <a:buNone/>
            </a:pPr>
            <a:r>
              <a:rPr lang="en-US" sz="1600"/>
              <a:t>Modern VM GPU (125-300 fp16 tops, V100/A100)</a:t>
            </a:r>
            <a:endParaRPr sz="1600"/>
          </a:p>
          <a:p>
            <a:pPr marL="0" lvl="0" indent="0" algn="l" rtl="0">
              <a:spcBef>
                <a:spcPts val="0"/>
              </a:spcBef>
              <a:spcAft>
                <a:spcPts val="0"/>
              </a:spcAft>
              <a:buNone/>
            </a:pPr>
            <a:r>
              <a:rPr lang="en-US" sz="1600"/>
              <a:t>Not worth generating chunks on-device. 180ms latency is negligible compared to init-prompt segment gen. time (0.5-2sec)</a:t>
            </a:r>
            <a:endParaRPr sz="1600"/>
          </a:p>
        </p:txBody>
      </p:sp>
      <p:pic>
        <p:nvPicPr>
          <p:cNvPr id="206" name="Google Shape;206;p24"/>
          <p:cNvPicPr preferRelativeResize="0"/>
          <p:nvPr/>
        </p:nvPicPr>
        <p:blipFill>
          <a:blip r:embed="rId3">
            <a:alphaModFix/>
          </a:blip>
          <a:stretch>
            <a:fillRect/>
          </a:stretch>
        </p:blipFill>
        <p:spPr>
          <a:xfrm>
            <a:off x="4629149" y="137775"/>
            <a:ext cx="4417300" cy="49428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5"/>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Tackled Challenges</a:t>
            </a:r>
            <a:endParaRPr/>
          </a:p>
        </p:txBody>
      </p:sp>
      <p:sp>
        <p:nvSpPr>
          <p:cNvPr id="212" name="Google Shape;212;p25"/>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457200" lvl="0" indent="-349250" algn="l" rtl="0">
              <a:spcBef>
                <a:spcPts val="0"/>
              </a:spcBef>
              <a:spcAft>
                <a:spcPts val="0"/>
              </a:spcAft>
              <a:buSzPts val="1900"/>
              <a:buChar char="●"/>
            </a:pPr>
            <a:r>
              <a:rPr lang="en-US" sz="1900"/>
              <a:t>MusicGen Location: Runs on local machine, but slow, low scalability</a:t>
            </a:r>
            <a:endParaRPr sz="1900"/>
          </a:p>
          <a:p>
            <a:pPr marL="457200" lvl="0" indent="-349250" algn="l" rtl="0">
              <a:spcBef>
                <a:spcPts val="0"/>
              </a:spcBef>
              <a:spcAft>
                <a:spcPts val="0"/>
              </a:spcAft>
              <a:buSzPts val="1900"/>
              <a:buChar char="●"/>
            </a:pPr>
            <a:r>
              <a:rPr lang="en-US" sz="1900"/>
              <a:t>MusicGen input: requires text, doesn’t take context without extensive under-the-hood work</a:t>
            </a:r>
            <a:endParaRPr sz="1900"/>
          </a:p>
          <a:p>
            <a:pPr marL="457200" lvl="0" indent="-349250" algn="l" rtl="0">
              <a:spcBef>
                <a:spcPts val="0"/>
              </a:spcBef>
              <a:spcAft>
                <a:spcPts val="0"/>
              </a:spcAft>
              <a:buSzPts val="1900"/>
              <a:buChar char="●"/>
            </a:pPr>
            <a:r>
              <a:rPr lang="en-US" sz="1900"/>
              <a:t>Inference on Jetson: Ensure preprocessing consistency across train/test devices.</a:t>
            </a:r>
            <a:endParaRPr sz="1900"/>
          </a:p>
          <a:p>
            <a:pPr marL="457200" lvl="0" indent="-349250" algn="l" rtl="0">
              <a:spcBef>
                <a:spcPts val="0"/>
              </a:spcBef>
              <a:spcAft>
                <a:spcPts val="0"/>
              </a:spcAft>
              <a:buSzPts val="1900"/>
              <a:buChar char="●"/>
            </a:pPr>
            <a:r>
              <a:rPr lang="en-US" sz="1900"/>
              <a:t>Network Streaming: Three-node streaming proves challenging.</a:t>
            </a:r>
            <a:endParaRPr sz="1900"/>
          </a:p>
          <a:p>
            <a:pPr marL="457200" lvl="0" indent="-349250" algn="l" rtl="0">
              <a:spcBef>
                <a:spcPts val="0"/>
              </a:spcBef>
              <a:spcAft>
                <a:spcPts val="0"/>
              </a:spcAft>
              <a:buSzPts val="1900"/>
              <a:buChar char="●"/>
            </a:pPr>
            <a:r>
              <a:rPr lang="en-US" sz="1900"/>
              <a:t>Queue Management: Without effective queue &amp; worker dynamics, asynchronous threads produce disordered queue on transitions</a:t>
            </a:r>
            <a:endParaRPr sz="19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26"/>
          <p:cNvSpPr txBox="1">
            <a:spLocks noGrp="1"/>
          </p:cNvSpPr>
          <p:nvPr>
            <p:ph type="title"/>
          </p:nvPr>
        </p:nvSpPr>
        <p:spPr>
          <a:xfrm>
            <a:off x="221700" y="193925"/>
            <a:ext cx="86106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Streaming Results: Activity Test Data</a:t>
            </a:r>
            <a:endParaRPr/>
          </a:p>
        </p:txBody>
      </p:sp>
      <p:sp>
        <p:nvSpPr>
          <p:cNvPr id="218" name="Google Shape;218;p26"/>
          <p:cNvSpPr txBox="1">
            <a:spLocks noGrp="1"/>
          </p:cNvSpPr>
          <p:nvPr>
            <p:ph type="body" idx="1"/>
          </p:nvPr>
        </p:nvSpPr>
        <p:spPr>
          <a:xfrm>
            <a:off x="228600" y="1123950"/>
            <a:ext cx="4343400" cy="3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MusicGen on V100, fp16 prec.</a:t>
            </a:r>
            <a:endParaRPr/>
          </a:p>
          <a:p>
            <a:pPr marL="0" lvl="0" indent="0" algn="l" rtl="0">
              <a:spcBef>
                <a:spcPts val="0"/>
              </a:spcBef>
              <a:spcAft>
                <a:spcPts val="0"/>
              </a:spcAft>
              <a:buNone/>
            </a:pPr>
            <a:r>
              <a:rPr lang="en-US"/>
              <a:t>(2sec fragment length)</a:t>
            </a:r>
            <a:endParaRPr/>
          </a:p>
          <a:p>
            <a:pPr marL="0" lvl="0" indent="0" algn="l" rtl="0">
              <a:spcBef>
                <a:spcPts val="0"/>
              </a:spcBef>
              <a:spcAft>
                <a:spcPts val="0"/>
              </a:spcAft>
              <a:buNone/>
            </a:pPr>
            <a:endParaRPr/>
          </a:p>
          <a:p>
            <a:pPr marL="0" lvl="0" indent="0" algn="l" rtl="0">
              <a:spcBef>
                <a:spcPts val="0"/>
              </a:spcBef>
              <a:spcAft>
                <a:spcPts val="0"/>
              </a:spcAft>
              <a:buNone/>
            </a:pPr>
            <a:r>
              <a:rPr lang="en-US"/>
              <a:t>Live Stream lagging by ~0.5sec</a:t>
            </a:r>
            <a:endParaRPr/>
          </a:p>
          <a:p>
            <a:pPr marL="457200" lvl="0" indent="-311150" algn="l" rtl="0">
              <a:spcBef>
                <a:spcPts val="0"/>
              </a:spcBef>
              <a:spcAft>
                <a:spcPts val="0"/>
              </a:spcAft>
              <a:buSzPts val="1300"/>
              <a:buChar char="-"/>
            </a:pPr>
            <a:r>
              <a:rPr lang="en-US"/>
              <a:t>Solvable* with high-power gpu </a:t>
            </a:r>
            <a:endParaRPr/>
          </a:p>
          <a:p>
            <a:pPr marL="0" lvl="0" indent="0" algn="l" rtl="0">
              <a:spcBef>
                <a:spcPts val="0"/>
              </a:spcBef>
              <a:spcAft>
                <a:spcPts val="0"/>
              </a:spcAft>
              <a:buNone/>
            </a:pPr>
            <a:endParaRPr/>
          </a:p>
          <a:p>
            <a:pPr marL="0" lvl="0" indent="0" algn="l" rtl="0">
              <a:spcBef>
                <a:spcPts val="0"/>
              </a:spcBef>
              <a:spcAft>
                <a:spcPts val="0"/>
              </a:spcAft>
              <a:buNone/>
            </a:pPr>
            <a:r>
              <a:rPr lang="en-US"/>
              <a:t>High </a:t>
            </a:r>
            <a:r>
              <a:rPr lang="en-US" b="1"/>
              <a:t>Timbral Disparity</a:t>
            </a:r>
            <a:r>
              <a:rPr lang="en-US"/>
              <a:t> between prompted segments</a:t>
            </a:r>
            <a:endParaRPr/>
          </a:p>
          <a:p>
            <a:pPr marL="0" lvl="0" indent="0" algn="l" rtl="0">
              <a:spcBef>
                <a:spcPts val="0"/>
              </a:spcBef>
              <a:spcAft>
                <a:spcPts val="0"/>
              </a:spcAft>
              <a:buNone/>
            </a:pPr>
            <a:endParaRPr/>
          </a:p>
          <a:p>
            <a:pPr marL="0" lvl="0" indent="0" algn="l" rtl="0">
              <a:spcBef>
                <a:spcPts val="0"/>
              </a:spcBef>
              <a:spcAft>
                <a:spcPts val="0"/>
              </a:spcAft>
              <a:buNone/>
            </a:pPr>
            <a:r>
              <a:rPr lang="en-US" sz="1600"/>
              <a:t>* associated system costs need addressable-market analysis</a:t>
            </a:r>
            <a:endParaRPr sz="1600"/>
          </a:p>
        </p:txBody>
      </p:sp>
      <p:pic>
        <p:nvPicPr>
          <p:cNvPr id="219" name="Google Shape;219;p26" title="MUSE-Operation.MOV">
            <a:hlinkClick r:id="rId3"/>
          </p:cNvPr>
          <p:cNvPicPr preferRelativeResize="0"/>
          <p:nvPr/>
        </p:nvPicPr>
        <p:blipFill>
          <a:blip r:embed="rId4">
            <a:alphaModFix/>
          </a:blip>
          <a:stretch>
            <a:fillRect/>
          </a:stretch>
        </p:blipFill>
        <p:spPr>
          <a:xfrm>
            <a:off x="4293324" y="1128613"/>
            <a:ext cx="4700174" cy="2643851"/>
          </a:xfrm>
          <a:prstGeom prst="rect">
            <a:avLst/>
          </a:prstGeom>
          <a:noFill/>
          <a:ln>
            <a:noFill/>
          </a:ln>
        </p:spPr>
      </p:pic>
      <p:pic>
        <p:nvPicPr>
          <p:cNvPr id="220" name="Google Shape;220;p26" title="mixstream.wav">
            <a:hlinkClick r:id="rId5"/>
          </p:cNvPr>
          <p:cNvPicPr preferRelativeResize="0"/>
          <p:nvPr/>
        </p:nvPicPr>
        <p:blipFill>
          <a:blip r:embed="rId6">
            <a:alphaModFix/>
          </a:blip>
          <a:stretch>
            <a:fillRect/>
          </a:stretch>
        </p:blipFill>
        <p:spPr>
          <a:xfrm>
            <a:off x="8198225" y="4171950"/>
            <a:ext cx="634075" cy="634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9"/>
                                        </p:tgtEl>
                                        <p:attrNameLst>
                                          <p:attrName>style.visibility</p:attrName>
                                        </p:attrNameLst>
                                      </p:cBhvr>
                                      <p:to>
                                        <p:strVal val="visible"/>
                                      </p:to>
                                    </p:set>
                                    <p:animEffect transition="in" filter="fade">
                                      <p:cBhvr>
                                        <p:cTn id="7" dur="1000"/>
                                        <p:tgtEl>
                                          <p:spTgt spid="2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Future Work</a:t>
            </a:r>
            <a:endParaRPr/>
          </a:p>
        </p:txBody>
      </p:sp>
      <p:sp>
        <p:nvSpPr>
          <p:cNvPr id="226" name="Google Shape;226;p27"/>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457200" lvl="0" indent="-336550" algn="just" rtl="0">
              <a:lnSpc>
                <a:spcPct val="100000"/>
              </a:lnSpc>
              <a:spcBef>
                <a:spcPts val="0"/>
              </a:spcBef>
              <a:spcAft>
                <a:spcPts val="0"/>
              </a:spcAft>
              <a:buClr>
                <a:srgbClr val="000000"/>
              </a:buClr>
              <a:buSzPts val="1700"/>
              <a:buFont typeface="Times New Roman"/>
              <a:buChar char="●"/>
            </a:pPr>
            <a:r>
              <a:rPr lang="en-US" sz="1700" b="1">
                <a:solidFill>
                  <a:srgbClr val="000000"/>
                </a:solidFill>
                <a:latin typeface="Times New Roman"/>
                <a:ea typeface="Times New Roman"/>
                <a:cs typeface="Times New Roman"/>
                <a:sym typeface="Times New Roman"/>
              </a:rPr>
              <a:t>Smooth Activity Transitions</a:t>
            </a:r>
            <a:r>
              <a:rPr lang="en-US" sz="1700">
                <a:solidFill>
                  <a:srgbClr val="000000"/>
                </a:solidFill>
                <a:latin typeface="Times New Roman"/>
                <a:ea typeface="Times New Roman"/>
                <a:cs typeface="Times New Roman"/>
                <a:sym typeface="Times New Roman"/>
              </a:rPr>
              <a:t>: Provide context to token-audio decoder (MusicGen fork)</a:t>
            </a:r>
            <a:endParaRPr sz="1700">
              <a:solidFill>
                <a:srgbClr val="000000"/>
              </a:solidFill>
              <a:latin typeface="Times New Roman"/>
              <a:ea typeface="Times New Roman"/>
              <a:cs typeface="Times New Roman"/>
              <a:sym typeface="Times New Roman"/>
            </a:endParaRPr>
          </a:p>
          <a:p>
            <a:pPr marL="457200" lvl="0" indent="-336550" algn="just" rtl="0">
              <a:lnSpc>
                <a:spcPct val="100000"/>
              </a:lnSpc>
              <a:spcBef>
                <a:spcPts val="0"/>
              </a:spcBef>
              <a:spcAft>
                <a:spcPts val="0"/>
              </a:spcAft>
              <a:buClr>
                <a:srgbClr val="000000"/>
              </a:buClr>
              <a:buSzPts val="1700"/>
              <a:buFont typeface="Times New Roman"/>
              <a:buChar char="●"/>
            </a:pPr>
            <a:r>
              <a:rPr lang="en-US" sz="1700" b="1">
                <a:solidFill>
                  <a:srgbClr val="000000"/>
                </a:solidFill>
                <a:latin typeface="Times New Roman"/>
                <a:ea typeface="Times New Roman"/>
                <a:cs typeface="Times New Roman"/>
                <a:sym typeface="Times New Roman"/>
              </a:rPr>
              <a:t>Latency Minimization:</a:t>
            </a:r>
            <a:r>
              <a:rPr lang="en-US"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914400" lvl="1" indent="-336550" algn="just" rtl="0">
              <a:lnSpc>
                <a:spcPct val="100000"/>
              </a:lnSpc>
              <a:spcBef>
                <a:spcPts val="0"/>
              </a:spcBef>
              <a:spcAft>
                <a:spcPts val="0"/>
              </a:spcAft>
              <a:buClr>
                <a:srgbClr val="000000"/>
              </a:buClr>
              <a:buSzPts val="1700"/>
              <a:buFont typeface="Times New Roman"/>
              <a:buChar char="○"/>
            </a:pPr>
            <a:r>
              <a:rPr lang="en-US" sz="1700">
                <a:solidFill>
                  <a:srgbClr val="000000"/>
                </a:solidFill>
                <a:latin typeface="Times New Roman"/>
                <a:ea typeface="Times New Roman"/>
                <a:cs typeface="Times New Roman"/>
                <a:sym typeface="Times New Roman"/>
              </a:rPr>
              <a:t>Increase VM compute power (ex     </a:t>
            </a:r>
            <a:r>
              <a:rPr lang="en-US" sz="1700" u="sng">
                <a:solidFill>
                  <a:schemeClr val="hlink"/>
                </a:solidFill>
                <a:latin typeface="Times New Roman"/>
                <a:ea typeface="Times New Roman"/>
                <a:cs typeface="Times New Roman"/>
                <a:sym typeface="Times New Roman"/>
                <a:hlinkClick r:id="rId3"/>
              </a:rPr>
              <a:t>streaming app</a:t>
            </a:r>
            <a:r>
              <a:rPr lang="en-US" sz="1700">
                <a:solidFill>
                  <a:srgbClr val="000000"/>
                </a:solidFill>
                <a:latin typeface="Times New Roman"/>
                <a:ea typeface="Times New Roman"/>
                <a:cs typeface="Times New Roman"/>
                <a:sym typeface="Times New Roman"/>
              </a:rPr>
              <a:t>: H200 w/800 fp16 TOPS! [5]). </a:t>
            </a:r>
            <a:endParaRPr sz="1700">
              <a:solidFill>
                <a:srgbClr val="000000"/>
              </a:solidFill>
              <a:latin typeface="Times New Roman"/>
              <a:ea typeface="Times New Roman"/>
              <a:cs typeface="Times New Roman"/>
              <a:sym typeface="Times New Roman"/>
            </a:endParaRPr>
          </a:p>
          <a:p>
            <a:pPr marL="914400" lvl="1" indent="-336550" algn="just" rtl="0">
              <a:lnSpc>
                <a:spcPct val="100000"/>
              </a:lnSpc>
              <a:spcBef>
                <a:spcPts val="0"/>
              </a:spcBef>
              <a:spcAft>
                <a:spcPts val="0"/>
              </a:spcAft>
              <a:buClr>
                <a:srgbClr val="000000"/>
              </a:buClr>
              <a:buSzPts val="1700"/>
              <a:buFont typeface="Times New Roman"/>
              <a:buChar char="○"/>
            </a:pPr>
            <a:r>
              <a:rPr lang="en-US" sz="1700">
                <a:solidFill>
                  <a:srgbClr val="000000"/>
                </a:solidFill>
                <a:latin typeface="Times New Roman"/>
                <a:ea typeface="Times New Roman"/>
                <a:cs typeface="Times New Roman"/>
                <a:sym typeface="Times New Roman"/>
              </a:rPr>
              <a:t>Investigate communication costs &amp; network/architecture variants.</a:t>
            </a:r>
            <a:endParaRPr sz="1700">
              <a:solidFill>
                <a:srgbClr val="000000"/>
              </a:solidFill>
              <a:latin typeface="Times New Roman"/>
              <a:ea typeface="Times New Roman"/>
              <a:cs typeface="Times New Roman"/>
              <a:sym typeface="Times New Roman"/>
            </a:endParaRPr>
          </a:p>
          <a:p>
            <a:pPr marL="457200" lvl="0" indent="-336550" algn="just" rtl="0">
              <a:lnSpc>
                <a:spcPct val="100000"/>
              </a:lnSpc>
              <a:spcBef>
                <a:spcPts val="0"/>
              </a:spcBef>
              <a:spcAft>
                <a:spcPts val="0"/>
              </a:spcAft>
              <a:buClr>
                <a:srgbClr val="000000"/>
              </a:buClr>
              <a:buSzPts val="1700"/>
              <a:buFont typeface="Times New Roman"/>
              <a:buChar char="●"/>
            </a:pPr>
            <a:r>
              <a:rPr lang="en-US" sz="1700" b="1">
                <a:solidFill>
                  <a:srgbClr val="000000"/>
                </a:solidFill>
                <a:latin typeface="Times New Roman"/>
                <a:ea typeface="Times New Roman"/>
                <a:cs typeface="Times New Roman"/>
                <a:sym typeface="Times New Roman"/>
              </a:rPr>
              <a:t>Product Design:</a:t>
            </a:r>
            <a:r>
              <a:rPr lang="en-US" sz="1700">
                <a:solidFill>
                  <a:srgbClr val="000000"/>
                </a:solidFill>
                <a:latin typeface="Times New Roman"/>
                <a:ea typeface="Times New Roman"/>
                <a:cs typeface="Times New Roman"/>
                <a:sym typeface="Times New Roman"/>
              </a:rPr>
              <a:t> Value vs Cost Study, Addressable Markets &amp; Technology Orientation</a:t>
            </a:r>
            <a:endParaRPr sz="1700">
              <a:solidFill>
                <a:srgbClr val="000000"/>
              </a:solidFill>
              <a:latin typeface="Times New Roman"/>
              <a:ea typeface="Times New Roman"/>
              <a:cs typeface="Times New Roman"/>
              <a:sym typeface="Times New Roman"/>
            </a:endParaRPr>
          </a:p>
          <a:p>
            <a:pPr marL="457200" lvl="0" indent="-336550" algn="just" rtl="0">
              <a:lnSpc>
                <a:spcPct val="100000"/>
              </a:lnSpc>
              <a:spcBef>
                <a:spcPts val="0"/>
              </a:spcBef>
              <a:spcAft>
                <a:spcPts val="0"/>
              </a:spcAft>
              <a:buClr>
                <a:srgbClr val="000000"/>
              </a:buClr>
              <a:buSzPts val="1700"/>
              <a:buFont typeface="Times New Roman"/>
              <a:buChar char="●"/>
            </a:pPr>
            <a:r>
              <a:rPr lang="en-US" sz="1700" b="1">
                <a:solidFill>
                  <a:srgbClr val="000000"/>
                </a:solidFill>
                <a:latin typeface="Times New Roman"/>
                <a:ea typeface="Times New Roman"/>
                <a:cs typeface="Times New Roman"/>
                <a:sym typeface="Times New Roman"/>
              </a:rPr>
              <a:t>Data Acquisition</a:t>
            </a:r>
            <a:r>
              <a:rPr lang="en-US" sz="1700">
                <a:solidFill>
                  <a:srgbClr val="000000"/>
                </a:solidFill>
                <a:latin typeface="Times New Roman"/>
                <a:ea typeface="Times New Roman"/>
                <a:cs typeface="Times New Roman"/>
                <a:sym typeface="Times New Roman"/>
              </a:rPr>
              <a:t> buildout on target device (Fig. 6.1)</a:t>
            </a:r>
            <a:endParaRPr sz="1700">
              <a:solidFill>
                <a:srgbClr val="000000"/>
              </a:solidFill>
              <a:latin typeface="Times New Roman"/>
              <a:ea typeface="Times New Roman"/>
              <a:cs typeface="Times New Roman"/>
              <a:sym typeface="Times New Roman"/>
            </a:endParaRPr>
          </a:p>
          <a:p>
            <a:pPr marL="457200" lvl="0" indent="-336550" algn="just" rtl="0">
              <a:lnSpc>
                <a:spcPct val="100000"/>
              </a:lnSpc>
              <a:spcBef>
                <a:spcPts val="0"/>
              </a:spcBef>
              <a:spcAft>
                <a:spcPts val="0"/>
              </a:spcAft>
              <a:buClr>
                <a:srgbClr val="000000"/>
              </a:buClr>
              <a:buSzPts val="1700"/>
              <a:buFont typeface="Times New Roman"/>
              <a:buChar char="●"/>
            </a:pPr>
            <a:r>
              <a:rPr lang="en-US" sz="1700" b="1">
                <a:solidFill>
                  <a:srgbClr val="000000"/>
                </a:solidFill>
                <a:latin typeface="Times New Roman"/>
                <a:ea typeface="Times New Roman"/>
                <a:cs typeface="Times New Roman"/>
                <a:sym typeface="Times New Roman"/>
              </a:rPr>
              <a:t>Develop SigLIP</a:t>
            </a:r>
            <a:r>
              <a:rPr lang="en-US" sz="1700">
                <a:solidFill>
                  <a:srgbClr val="000000"/>
                </a:solidFill>
                <a:latin typeface="Times New Roman"/>
                <a:ea typeface="Times New Roman"/>
                <a:cs typeface="Times New Roman"/>
                <a:sym typeface="Times New Roman"/>
              </a:rPr>
              <a:t> inference: train w/acquired data, introduce synthetic chaos in annotations.</a:t>
            </a:r>
            <a:endParaRPr sz="1700">
              <a:solidFill>
                <a:srgbClr val="000000"/>
              </a:solidFill>
              <a:latin typeface="Times New Roman"/>
              <a:ea typeface="Times New Roman"/>
              <a:cs typeface="Times New Roman"/>
              <a:sym typeface="Times New Roman"/>
            </a:endParaRPr>
          </a:p>
          <a:p>
            <a:pPr marL="457200" lvl="0" indent="-336550" algn="just" rtl="0">
              <a:lnSpc>
                <a:spcPct val="100000"/>
              </a:lnSpc>
              <a:spcBef>
                <a:spcPts val="0"/>
              </a:spcBef>
              <a:spcAft>
                <a:spcPts val="0"/>
              </a:spcAft>
              <a:buClr>
                <a:srgbClr val="000000"/>
              </a:buClr>
              <a:buSzPts val="1700"/>
              <a:buFont typeface="Times New Roman"/>
              <a:buChar char="●"/>
            </a:pPr>
            <a:r>
              <a:rPr lang="en-US" sz="1700" b="1">
                <a:solidFill>
                  <a:srgbClr val="000000"/>
                </a:solidFill>
                <a:latin typeface="Times New Roman"/>
                <a:ea typeface="Times New Roman"/>
                <a:cs typeface="Times New Roman"/>
                <a:sym typeface="Times New Roman"/>
              </a:rPr>
              <a:t>Sensitivity</a:t>
            </a:r>
            <a:r>
              <a:rPr lang="en-US" sz="1700">
                <a:solidFill>
                  <a:srgbClr val="000000"/>
                </a:solidFill>
                <a:latin typeface="Times New Roman"/>
                <a:ea typeface="Times New Roman"/>
                <a:cs typeface="Times New Roman"/>
                <a:sym typeface="Times New Roman"/>
              </a:rPr>
              <a:t>: </a:t>
            </a:r>
            <a:endParaRPr sz="1700">
              <a:solidFill>
                <a:srgbClr val="000000"/>
              </a:solidFill>
              <a:latin typeface="Times New Roman"/>
              <a:ea typeface="Times New Roman"/>
              <a:cs typeface="Times New Roman"/>
              <a:sym typeface="Times New Roman"/>
            </a:endParaRPr>
          </a:p>
          <a:p>
            <a:pPr marL="914400" lvl="1" indent="-336550" algn="just" rtl="0">
              <a:lnSpc>
                <a:spcPct val="100000"/>
              </a:lnSpc>
              <a:spcBef>
                <a:spcPts val="0"/>
              </a:spcBef>
              <a:spcAft>
                <a:spcPts val="0"/>
              </a:spcAft>
              <a:buClr>
                <a:srgbClr val="000000"/>
              </a:buClr>
              <a:buSzPts val="1700"/>
              <a:buFont typeface="Times New Roman"/>
              <a:buChar char="○"/>
            </a:pPr>
            <a:r>
              <a:rPr lang="en-US" sz="1700">
                <a:solidFill>
                  <a:srgbClr val="000000"/>
                </a:solidFill>
                <a:latin typeface="Times New Roman"/>
                <a:ea typeface="Times New Roman"/>
                <a:cs typeface="Times New Roman"/>
                <a:sym typeface="Times New Roman"/>
              </a:rPr>
              <a:t>Encoder+prompt embedding input as opposed to text prompt (large-scale SigLIP training, MusicGen fork): Smooth encoder embedding changes (as opposed to stark transitions in activity classifications) will produce more subtle differences in MusicGen passes while maintaining interpretability.</a:t>
            </a:r>
            <a:endParaRPr sz="1700">
              <a:solidFill>
                <a:srgbClr val="000000"/>
              </a:solidFill>
              <a:latin typeface="Times New Roman"/>
              <a:ea typeface="Times New Roman"/>
              <a:cs typeface="Times New Roman"/>
              <a:sym typeface="Times New Roman"/>
            </a:endParaRPr>
          </a:p>
          <a:p>
            <a:pPr marL="914400" lvl="1" indent="-336550" algn="just" rtl="0">
              <a:lnSpc>
                <a:spcPct val="100000"/>
              </a:lnSpc>
              <a:spcBef>
                <a:spcPts val="0"/>
              </a:spcBef>
              <a:spcAft>
                <a:spcPts val="0"/>
              </a:spcAft>
              <a:buClr>
                <a:srgbClr val="000000"/>
              </a:buClr>
              <a:buSzPts val="1700"/>
              <a:buFont typeface="Times New Roman"/>
              <a:buChar char="○"/>
            </a:pPr>
            <a:r>
              <a:rPr lang="en-US" sz="1700">
                <a:solidFill>
                  <a:srgbClr val="000000"/>
                </a:solidFill>
                <a:latin typeface="Times New Roman"/>
                <a:ea typeface="Times New Roman"/>
                <a:cs typeface="Times New Roman"/>
                <a:sym typeface="Times New Roman"/>
              </a:rPr>
              <a:t>Tune token spread &amp; activity context. Can use custom tuners (UI ‘knobs’)</a:t>
            </a:r>
            <a:endParaRPr sz="1700">
              <a:solidFill>
                <a:srgbClr val="000000"/>
              </a:solidFill>
              <a:latin typeface="Times New Roman"/>
              <a:ea typeface="Times New Roman"/>
              <a:cs typeface="Times New Roman"/>
              <a:sym typeface="Times New Roman"/>
            </a:endParaRPr>
          </a:p>
          <a:p>
            <a:pPr marL="457200" lvl="0" indent="-336550" algn="just" rtl="0">
              <a:lnSpc>
                <a:spcPct val="100000"/>
              </a:lnSpc>
              <a:spcBef>
                <a:spcPts val="0"/>
              </a:spcBef>
              <a:spcAft>
                <a:spcPts val="0"/>
              </a:spcAft>
              <a:buClr>
                <a:srgbClr val="000000"/>
              </a:buClr>
              <a:buSzPts val="1700"/>
              <a:buFont typeface="Times New Roman"/>
              <a:buChar char="●"/>
            </a:pPr>
            <a:r>
              <a:rPr lang="en-US" sz="1700" b="1">
                <a:solidFill>
                  <a:srgbClr val="000000"/>
                </a:solidFill>
                <a:latin typeface="Times New Roman"/>
                <a:ea typeface="Times New Roman"/>
                <a:cs typeface="Times New Roman"/>
                <a:sym typeface="Times New Roman"/>
              </a:rPr>
              <a:t>Personalization</a:t>
            </a:r>
            <a:r>
              <a:rPr lang="en-US" sz="1700">
                <a:solidFill>
                  <a:srgbClr val="000000"/>
                </a:solidFill>
                <a:latin typeface="Times New Roman"/>
                <a:ea typeface="Times New Roman"/>
                <a:cs typeface="Times New Roman"/>
                <a:sym typeface="Times New Roman"/>
              </a:rPr>
              <a:t>: MusicGen policy, encoder/embedding rl through personalized feedback</a:t>
            </a:r>
            <a:endParaRPr sz="1700">
              <a:solidFill>
                <a:srgbClr val="000000"/>
              </a:solidFill>
              <a:latin typeface="Times New Roman"/>
              <a:ea typeface="Times New Roman"/>
              <a:cs typeface="Times New Roman"/>
              <a:sym typeface="Times New Roman"/>
            </a:endParaRPr>
          </a:p>
          <a:p>
            <a:pPr marL="457200" lvl="0" indent="-336550" algn="just" rtl="0">
              <a:lnSpc>
                <a:spcPct val="100000"/>
              </a:lnSpc>
              <a:spcBef>
                <a:spcPts val="0"/>
              </a:spcBef>
              <a:spcAft>
                <a:spcPts val="0"/>
              </a:spcAft>
              <a:buClr>
                <a:srgbClr val="000000"/>
              </a:buClr>
              <a:buSzPts val="1700"/>
              <a:buFont typeface="Times New Roman"/>
              <a:buChar char="●"/>
            </a:pPr>
            <a:r>
              <a:rPr lang="en-US" sz="1700" b="1">
                <a:solidFill>
                  <a:srgbClr val="000000"/>
                </a:solidFill>
                <a:latin typeface="Times New Roman"/>
                <a:ea typeface="Times New Roman"/>
                <a:cs typeface="Times New Roman"/>
                <a:sym typeface="Times New Roman"/>
              </a:rPr>
              <a:t>Large-scale Streaming:</a:t>
            </a:r>
            <a:r>
              <a:rPr lang="en-US" sz="1700">
                <a:solidFill>
                  <a:srgbClr val="000000"/>
                </a:solidFill>
                <a:latin typeface="Times New Roman"/>
                <a:ea typeface="Times New Roman"/>
                <a:cs typeface="Times New Roman"/>
                <a:sym typeface="Times New Roman"/>
              </a:rPr>
              <a:t> KNN segment hacks, deviance detection, query initiation</a:t>
            </a:r>
            <a:endParaRPr sz="1700"/>
          </a:p>
        </p:txBody>
      </p:sp>
      <p:pic>
        <p:nvPicPr>
          <p:cNvPr id="227" name="Google Shape;227;p27"/>
          <p:cNvPicPr preferRelativeResize="0"/>
          <p:nvPr/>
        </p:nvPicPr>
        <p:blipFill>
          <a:blip r:embed="rId4">
            <a:alphaModFix/>
          </a:blip>
          <a:stretch>
            <a:fillRect/>
          </a:stretch>
        </p:blipFill>
        <p:spPr>
          <a:xfrm>
            <a:off x="4164475" y="1494075"/>
            <a:ext cx="238800" cy="2212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28"/>
          <p:cNvSpPr txBox="1">
            <a:spLocks noGrp="1"/>
          </p:cNvSpPr>
          <p:nvPr>
            <p:ph type="title"/>
          </p:nvPr>
        </p:nvSpPr>
        <p:spPr>
          <a:xfrm>
            <a:off x="228600" y="438150"/>
            <a:ext cx="86106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700"/>
              <a:t>Join Us!</a:t>
            </a:r>
            <a:endParaRPr sz="3700"/>
          </a:p>
        </p:txBody>
      </p:sp>
      <p:pic>
        <p:nvPicPr>
          <p:cNvPr id="233" name="Google Shape;233;p28"/>
          <p:cNvPicPr preferRelativeResize="0"/>
          <p:nvPr/>
        </p:nvPicPr>
        <p:blipFill>
          <a:blip r:embed="rId3">
            <a:alphaModFix/>
          </a:blip>
          <a:stretch>
            <a:fillRect/>
          </a:stretch>
        </p:blipFill>
        <p:spPr>
          <a:xfrm>
            <a:off x="4395450" y="330625"/>
            <a:ext cx="4482250" cy="4482250"/>
          </a:xfrm>
          <a:prstGeom prst="rect">
            <a:avLst/>
          </a:prstGeom>
          <a:noFill/>
          <a:ln>
            <a:noFill/>
          </a:ln>
          <a:effectLst>
            <a:outerShdw blurRad="57150" dist="19050" dir="5400000" algn="bl" rotWithShape="0">
              <a:srgbClr val="000000">
                <a:alpha val="50000"/>
              </a:srgbClr>
            </a:outerShdw>
          </a:effectLst>
        </p:spPr>
      </p:pic>
      <p:sp>
        <p:nvSpPr>
          <p:cNvPr id="234" name="Google Shape;234;p28"/>
          <p:cNvSpPr txBox="1">
            <a:spLocks noGrp="1"/>
          </p:cNvSpPr>
          <p:nvPr>
            <p:ph type="body" idx="1"/>
          </p:nvPr>
        </p:nvSpPr>
        <p:spPr>
          <a:xfrm>
            <a:off x="228600" y="1123950"/>
            <a:ext cx="4095300" cy="35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t>Let’s Discuss…</a:t>
            </a:r>
            <a:endParaRPr sz="1900"/>
          </a:p>
          <a:p>
            <a:pPr marL="0" lvl="0" indent="457200" algn="l" rtl="0">
              <a:spcBef>
                <a:spcPts val="0"/>
              </a:spcBef>
              <a:spcAft>
                <a:spcPts val="0"/>
              </a:spcAft>
              <a:buNone/>
            </a:pPr>
            <a:r>
              <a:rPr lang="en-US" sz="1900"/>
              <a:t>roles, responsibilities, &amp; incentives</a:t>
            </a:r>
            <a:endParaRPr sz="19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9"/>
          <p:cNvSpPr txBox="1">
            <a:spLocks noGrp="1"/>
          </p:cNvSpPr>
          <p:nvPr>
            <p:ph type="title"/>
          </p:nvPr>
        </p:nvSpPr>
        <p:spPr>
          <a:xfrm>
            <a:off x="727800" y="102975"/>
            <a:ext cx="7688400" cy="535200"/>
          </a:xfrm>
        </p:spPr>
        <p:txBody>
          <a:bodyPr spcFirstLastPara="1" wrap="square" lIns="91425" tIns="91425" rIns="91425" bIns="91425" anchor="t" anchorCtr="0">
            <a:normAutofit/>
          </a:bodyPr>
          <a:lstStyle/>
          <a:p>
            <a:pPr marL="0" lvl="0" indent="0" rtl="0">
              <a:lnSpc>
                <a:spcPct val="90000"/>
              </a:lnSpc>
              <a:spcBef>
                <a:spcPts val="0"/>
              </a:spcBef>
              <a:spcAft>
                <a:spcPts val="0"/>
              </a:spcAft>
              <a:buNone/>
            </a:pPr>
            <a:r>
              <a:rPr lang="en-US" sz="2400" dirty="0"/>
              <a:t>Appendix</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Anticipated Results</a:t>
            </a:r>
            <a:endParaRPr/>
          </a:p>
        </p:txBody>
      </p:sp>
      <p:sp>
        <p:nvSpPr>
          <p:cNvPr id="247" name="Google Shape;247;p30"/>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“insane swelling music in the style of mozart, designed for a cycling sprint. End of the race, all power on!”</a:t>
            </a:r>
            <a:endParaRPr/>
          </a:p>
          <a:p>
            <a:pPr marL="0" lvl="0" indent="0" algn="l" rtl="0">
              <a:spcBef>
                <a:spcPts val="0"/>
              </a:spcBef>
              <a:spcAft>
                <a:spcPts val="0"/>
              </a:spcAft>
              <a:buNone/>
            </a:pPr>
            <a:r>
              <a:rPr lang="en-US" sz="1200" u="sng">
                <a:solidFill>
                  <a:schemeClr val="hlink"/>
                </a:solidFill>
                <a:hlinkClick r:id="rId3"/>
              </a:rPr>
              <a:t>https://suno.com/song/661a5d23-17a9-4250-8fb1-e99d1f2d1e86?sh=ML0eM146ge964u1h</a:t>
            </a:r>
            <a:r>
              <a:rPr lang="en-US" sz="1200"/>
              <a:t> </a:t>
            </a:r>
            <a:endParaRPr sz="1200"/>
          </a:p>
        </p:txBody>
      </p:sp>
      <p:pic>
        <p:nvPicPr>
          <p:cNvPr id="248" name="Google Shape;248;p30" title="Cycle to the Crescendo.mp3">
            <a:hlinkClick r:id="rId4"/>
          </p:cNvPr>
          <p:cNvPicPr preferRelativeResize="0"/>
          <p:nvPr/>
        </p:nvPicPr>
        <p:blipFill>
          <a:blip r:embed="rId5">
            <a:alphaModFix/>
          </a:blip>
          <a:stretch>
            <a:fillRect/>
          </a:stretch>
        </p:blipFill>
        <p:spPr>
          <a:xfrm>
            <a:off x="387500" y="2006888"/>
            <a:ext cx="988775" cy="988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4"/>
          <p:cNvSpPr txBox="1">
            <a:spLocks noGrp="1"/>
          </p:cNvSpPr>
          <p:nvPr>
            <p:ph type="title"/>
          </p:nvPr>
        </p:nvSpPr>
        <p:spPr>
          <a:xfrm>
            <a:off x="233775" y="331931"/>
            <a:ext cx="6390600" cy="6600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Play"/>
              <a:buNone/>
            </a:pPr>
            <a:r>
              <a:rPr lang="en-US" sz="3200"/>
              <a:t>Active Audio Paradigms</a:t>
            </a:r>
            <a:endParaRPr sz="3200"/>
          </a:p>
        </p:txBody>
      </p:sp>
      <p:sp>
        <p:nvSpPr>
          <p:cNvPr id="71" name="Google Shape;71;p14"/>
          <p:cNvSpPr txBox="1">
            <a:spLocks noGrp="1"/>
          </p:cNvSpPr>
          <p:nvPr>
            <p:ph type="body" idx="1"/>
          </p:nvPr>
        </p:nvSpPr>
        <p:spPr>
          <a:xfrm>
            <a:off x="233775" y="1047450"/>
            <a:ext cx="4653300" cy="3774300"/>
          </a:xfrm>
          <a:prstGeom prst="rect">
            <a:avLst/>
          </a:prstGeom>
          <a:noFill/>
          <a:ln>
            <a:noFill/>
          </a:ln>
        </p:spPr>
        <p:txBody>
          <a:bodyPr spcFirstLastPara="1" wrap="square" lIns="68575" tIns="34275" rIns="68575" bIns="34275" anchor="t" anchorCtr="0">
            <a:noAutofit/>
          </a:bodyPr>
          <a:lstStyle/>
          <a:p>
            <a:pPr marL="0" lvl="0" indent="0" algn="l" rtl="0">
              <a:lnSpc>
                <a:spcPct val="90000"/>
              </a:lnSpc>
              <a:spcBef>
                <a:spcPts val="0"/>
              </a:spcBef>
              <a:spcAft>
                <a:spcPts val="0"/>
              </a:spcAft>
              <a:buNone/>
            </a:pPr>
            <a:r>
              <a:rPr lang="en-US" sz="1400"/>
              <a:t>Music currently requires playlist management, passive queue.</a:t>
            </a:r>
            <a:endParaRPr sz="1400"/>
          </a:p>
          <a:p>
            <a:pPr marL="0" lvl="0" indent="0" algn="l" rtl="0">
              <a:lnSpc>
                <a:spcPct val="90000"/>
              </a:lnSpc>
              <a:spcBef>
                <a:spcPts val="0"/>
              </a:spcBef>
              <a:spcAft>
                <a:spcPts val="0"/>
              </a:spcAft>
              <a:buNone/>
            </a:pPr>
            <a:r>
              <a:rPr lang="en-US" sz="1400"/>
              <a:t>Even commercial AI in music relies on passive, near-match paradigms…</a:t>
            </a:r>
            <a:endParaRPr sz="1400"/>
          </a:p>
          <a:p>
            <a:pPr marL="0" lvl="0" indent="0" algn="l" rtl="0">
              <a:lnSpc>
                <a:spcPct val="90000"/>
              </a:lnSpc>
              <a:spcBef>
                <a:spcPts val="0"/>
              </a:spcBef>
              <a:spcAft>
                <a:spcPts val="0"/>
              </a:spcAft>
              <a:buNone/>
            </a:pPr>
            <a:endParaRPr sz="1400"/>
          </a:p>
          <a:p>
            <a:pPr marL="0" lvl="0" indent="0" algn="l" rtl="0">
              <a:lnSpc>
                <a:spcPct val="90000"/>
              </a:lnSpc>
              <a:spcBef>
                <a:spcPts val="0"/>
              </a:spcBef>
              <a:spcAft>
                <a:spcPts val="0"/>
              </a:spcAft>
              <a:buNone/>
            </a:pPr>
            <a:r>
              <a:rPr lang="en-US" sz="1400" b="1"/>
              <a:t>MUSE INITIATES A PARADIGM SHIFT</a:t>
            </a:r>
            <a:endParaRPr sz="1400" b="1"/>
          </a:p>
          <a:p>
            <a:pPr marL="0" lvl="0" indent="0" algn="l" rtl="0">
              <a:lnSpc>
                <a:spcPct val="90000"/>
              </a:lnSpc>
              <a:spcBef>
                <a:spcPts val="0"/>
              </a:spcBef>
              <a:spcAft>
                <a:spcPts val="0"/>
              </a:spcAft>
              <a:buNone/>
            </a:pPr>
            <a:r>
              <a:rPr lang="en-US" sz="1400"/>
              <a:t>Actively create live audio experience with activity-linked, semantically-tuned live audio streaming… Become your own instrument</a:t>
            </a:r>
            <a:endParaRPr sz="1400"/>
          </a:p>
          <a:p>
            <a:pPr marL="0" lvl="0" indent="0" algn="l" rtl="0">
              <a:lnSpc>
                <a:spcPct val="90000"/>
              </a:lnSpc>
              <a:spcBef>
                <a:spcPts val="800"/>
              </a:spcBef>
              <a:spcAft>
                <a:spcPts val="0"/>
              </a:spcAft>
              <a:buNone/>
            </a:pPr>
            <a:r>
              <a:rPr lang="en-US" sz="1400"/>
              <a:t>Control life experience with fine-tuned cognitive congruence.</a:t>
            </a:r>
            <a:endParaRPr sz="1400"/>
          </a:p>
          <a:p>
            <a:pPr marL="0" lvl="0" indent="0" algn="l" rtl="0">
              <a:lnSpc>
                <a:spcPct val="90000"/>
              </a:lnSpc>
              <a:spcBef>
                <a:spcPts val="800"/>
              </a:spcBef>
              <a:spcAft>
                <a:spcPts val="0"/>
              </a:spcAft>
              <a:buNone/>
            </a:pPr>
            <a:endParaRPr sz="1400"/>
          </a:p>
          <a:p>
            <a:pPr marL="0" lvl="0" indent="0" algn="l" rtl="0">
              <a:lnSpc>
                <a:spcPct val="90000"/>
              </a:lnSpc>
              <a:spcBef>
                <a:spcPts val="800"/>
              </a:spcBef>
              <a:spcAft>
                <a:spcPts val="0"/>
              </a:spcAft>
              <a:buNone/>
            </a:pPr>
            <a:r>
              <a:rPr lang="en-US" sz="1400" b="1"/>
              <a:t>Project Goals:</a:t>
            </a:r>
            <a:endParaRPr sz="1400" b="1"/>
          </a:p>
          <a:p>
            <a:pPr marL="0" lvl="0" indent="0" algn="l" rtl="0">
              <a:lnSpc>
                <a:spcPct val="90000"/>
              </a:lnSpc>
              <a:spcBef>
                <a:spcPts val="800"/>
              </a:spcBef>
              <a:spcAft>
                <a:spcPts val="0"/>
              </a:spcAft>
              <a:buNone/>
            </a:pPr>
            <a:r>
              <a:rPr lang="en-US" sz="1400"/>
              <a:t>Locally process activity signals into interpretable semantics. </a:t>
            </a:r>
            <a:endParaRPr sz="1400"/>
          </a:p>
          <a:p>
            <a:pPr marL="0" lvl="0" indent="0" algn="l" rtl="0">
              <a:lnSpc>
                <a:spcPct val="90000"/>
              </a:lnSpc>
              <a:spcBef>
                <a:spcPts val="800"/>
              </a:spcBef>
              <a:spcAft>
                <a:spcPts val="0"/>
              </a:spcAft>
              <a:buNone/>
            </a:pPr>
            <a:r>
              <a:rPr lang="en-US" sz="1400"/>
              <a:t>Push prompt to MusicGen workers in cloud</a:t>
            </a:r>
            <a:endParaRPr sz="1400"/>
          </a:p>
          <a:p>
            <a:pPr marL="0" lvl="0" indent="0" algn="l" rtl="0">
              <a:lnSpc>
                <a:spcPct val="90000"/>
              </a:lnSpc>
              <a:spcBef>
                <a:spcPts val="800"/>
              </a:spcBef>
              <a:spcAft>
                <a:spcPts val="0"/>
              </a:spcAft>
              <a:buNone/>
            </a:pPr>
            <a:r>
              <a:rPr lang="en-US" sz="1400"/>
              <a:t>Stream generated segments to local audio-player device.</a:t>
            </a:r>
            <a:endParaRPr sz="1400"/>
          </a:p>
          <a:p>
            <a:pPr marL="0" lvl="0" indent="0" algn="l" rtl="0">
              <a:lnSpc>
                <a:spcPct val="90000"/>
              </a:lnSpc>
              <a:spcBef>
                <a:spcPts val="800"/>
              </a:spcBef>
              <a:spcAft>
                <a:spcPts val="0"/>
              </a:spcAft>
              <a:buNone/>
            </a:pPr>
            <a:r>
              <a:rPr lang="en-US" sz="1400"/>
              <a:t>Minimize stream faltering, transition latency &amp; interference</a:t>
            </a:r>
            <a:endParaRPr sz="1400"/>
          </a:p>
        </p:txBody>
      </p:sp>
      <p:pic>
        <p:nvPicPr>
          <p:cNvPr id="72" name="Google Shape;72;p14"/>
          <p:cNvPicPr preferRelativeResize="0"/>
          <p:nvPr/>
        </p:nvPicPr>
        <p:blipFill>
          <a:blip r:embed="rId3">
            <a:alphaModFix/>
          </a:blip>
          <a:stretch>
            <a:fillRect/>
          </a:stretch>
        </p:blipFill>
        <p:spPr>
          <a:xfrm>
            <a:off x="5021325" y="530638"/>
            <a:ext cx="3972925" cy="4082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5"/>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Presentation Agenda</a:t>
            </a:r>
            <a:endParaRPr/>
          </a:p>
        </p:txBody>
      </p:sp>
      <p:sp>
        <p:nvSpPr>
          <p:cNvPr id="78" name="Google Shape;78;p15"/>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900"/>
              <a:t>Key References</a:t>
            </a:r>
            <a:endParaRPr sz="1900"/>
          </a:p>
          <a:p>
            <a:pPr marL="0" lvl="0" indent="0" algn="l" rtl="0">
              <a:spcBef>
                <a:spcPts val="0"/>
              </a:spcBef>
              <a:spcAft>
                <a:spcPts val="0"/>
              </a:spcAft>
              <a:buNone/>
            </a:pPr>
            <a:r>
              <a:rPr lang="en-US" sz="1900"/>
              <a:t>System Architecture, Development Methodology</a:t>
            </a:r>
            <a:endParaRPr sz="1900"/>
          </a:p>
          <a:p>
            <a:pPr marL="0" lvl="0" indent="0" algn="l" rtl="0">
              <a:spcBef>
                <a:spcPts val="0"/>
              </a:spcBef>
              <a:spcAft>
                <a:spcPts val="0"/>
              </a:spcAft>
              <a:buNone/>
            </a:pPr>
            <a:r>
              <a:rPr lang="en-US" sz="1900"/>
              <a:t>SubTask: Local signal processing &amp; activity encoder</a:t>
            </a:r>
            <a:endParaRPr sz="1900"/>
          </a:p>
          <a:p>
            <a:pPr marL="0" lvl="0" indent="0" algn="l" rtl="0">
              <a:spcBef>
                <a:spcPts val="0"/>
              </a:spcBef>
              <a:spcAft>
                <a:spcPts val="0"/>
              </a:spcAft>
              <a:buNone/>
            </a:pPr>
            <a:r>
              <a:rPr lang="en-US" sz="1900"/>
              <a:t>SubTask: Latent Info + Audio Decoder</a:t>
            </a:r>
            <a:endParaRPr sz="1900"/>
          </a:p>
          <a:p>
            <a:pPr marL="0" lvl="0" indent="0" algn="l" rtl="0">
              <a:spcBef>
                <a:spcPts val="0"/>
              </a:spcBef>
              <a:spcAft>
                <a:spcPts val="0"/>
              </a:spcAft>
              <a:buNone/>
            </a:pPr>
            <a:r>
              <a:rPr lang="en-US" sz="1900"/>
              <a:t>SubTask: Local StreamPlayer</a:t>
            </a:r>
            <a:endParaRPr sz="1900"/>
          </a:p>
          <a:p>
            <a:pPr marL="0" lvl="0" indent="0" algn="l" rtl="0">
              <a:spcBef>
                <a:spcPts val="0"/>
              </a:spcBef>
              <a:spcAft>
                <a:spcPts val="0"/>
              </a:spcAft>
              <a:buNone/>
            </a:pPr>
            <a:r>
              <a:rPr lang="en-US" sz="1900"/>
              <a:t>Results: </a:t>
            </a:r>
            <a:endParaRPr sz="1900"/>
          </a:p>
          <a:p>
            <a:pPr marL="0" lvl="0" indent="457200" algn="l" rtl="0">
              <a:spcBef>
                <a:spcPts val="0"/>
              </a:spcBef>
              <a:spcAft>
                <a:spcPts val="0"/>
              </a:spcAft>
              <a:buNone/>
            </a:pPr>
            <a:r>
              <a:rPr lang="en-US" sz="1900"/>
              <a:t>Streaming System Operation</a:t>
            </a:r>
            <a:endParaRPr sz="1900"/>
          </a:p>
          <a:p>
            <a:pPr marL="0" lvl="0" indent="457200" algn="l" rtl="0">
              <a:spcBef>
                <a:spcPts val="0"/>
              </a:spcBef>
              <a:spcAft>
                <a:spcPts val="0"/>
              </a:spcAft>
              <a:buNone/>
            </a:pPr>
            <a:r>
              <a:rPr lang="en-US" sz="1900"/>
              <a:t>Challenges &amp; Future Work</a:t>
            </a:r>
            <a:endParaRPr sz="1900"/>
          </a:p>
          <a:p>
            <a:pPr marL="0" lvl="0" indent="0" algn="l" rtl="0">
              <a:spcBef>
                <a:spcPts val="0"/>
              </a:spcBef>
              <a:spcAft>
                <a:spcPts val="0"/>
              </a:spcAft>
              <a:buNone/>
            </a:pPr>
            <a:r>
              <a:rPr lang="en-US" sz="1900"/>
              <a:t>Conclusion</a:t>
            </a:r>
            <a:endParaRPr sz="1900"/>
          </a:p>
          <a:p>
            <a:pPr marL="0" lvl="0" indent="0" algn="l" rtl="0">
              <a:spcBef>
                <a:spcPts val="0"/>
              </a:spcBef>
              <a:spcAft>
                <a:spcPts val="0"/>
              </a:spcAft>
              <a:buNone/>
            </a:pPr>
            <a:endParaRPr sz="1900"/>
          </a:p>
          <a:p>
            <a:pPr marL="0" lvl="0" indent="0" algn="l" rtl="0">
              <a:spcBef>
                <a:spcPts val="0"/>
              </a:spcBef>
              <a:spcAft>
                <a:spcPts val="0"/>
              </a:spcAft>
              <a:buNone/>
            </a:pPr>
            <a:r>
              <a:rPr lang="en-US" sz="1900"/>
              <a:t>Appendix</a:t>
            </a:r>
            <a:endParaRPr sz="1900"/>
          </a:p>
          <a:p>
            <a:pPr marL="0" lvl="0" indent="0" algn="l" rtl="0">
              <a:spcBef>
                <a:spcPts val="0"/>
              </a:spcBef>
              <a:spcAft>
                <a:spcPts val="0"/>
              </a:spcAft>
              <a:buNone/>
            </a:pPr>
            <a:r>
              <a:rPr lang="en-US" sz="1900"/>
              <a:t>References</a:t>
            </a:r>
            <a:endParaRPr sz="1900"/>
          </a:p>
        </p:txBody>
      </p:sp>
      <p:pic>
        <p:nvPicPr>
          <p:cNvPr id="79" name="Google Shape;79;p15"/>
          <p:cNvPicPr preferRelativeResize="0"/>
          <p:nvPr/>
        </p:nvPicPr>
        <p:blipFill>
          <a:blip r:embed="rId3">
            <a:alphaModFix/>
          </a:blip>
          <a:stretch>
            <a:fillRect/>
          </a:stretch>
        </p:blipFill>
        <p:spPr>
          <a:xfrm>
            <a:off x="5715000" y="0"/>
            <a:ext cx="3429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Key References and Links</a:t>
            </a:r>
            <a:endParaRPr/>
          </a:p>
        </p:txBody>
      </p:sp>
      <p:sp>
        <p:nvSpPr>
          <p:cNvPr id="85" name="Google Shape;85;p16"/>
          <p:cNvSpPr txBox="1">
            <a:spLocks noGrp="1"/>
          </p:cNvSpPr>
          <p:nvPr>
            <p:ph type="body" idx="1"/>
          </p:nvPr>
        </p:nvSpPr>
        <p:spPr>
          <a:xfrm>
            <a:off x="311700" y="858400"/>
            <a:ext cx="8520600" cy="41205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1000"/>
              </a:spcBef>
              <a:spcAft>
                <a:spcPts val="0"/>
              </a:spcAft>
              <a:buSzPts val="1800"/>
              <a:buChar char="●"/>
            </a:pPr>
            <a:r>
              <a:rPr lang="en-US" sz="1800" u="sng">
                <a:solidFill>
                  <a:schemeClr val="accent5"/>
                </a:solidFill>
                <a:hlinkClick r:id="rId3">
                  <a:extLst>
                    <a:ext uri="{A12FA001-AC4F-418D-AE19-62706E023703}">
                      <ahyp:hlinkClr xmlns:ahyp="http://schemas.microsoft.com/office/drawing/2018/hyperlinkcolor" val="tx"/>
                    </a:ext>
                  </a:extLst>
                </a:hlinkClick>
              </a:rPr>
              <a:t>Github link</a:t>
            </a:r>
            <a:r>
              <a:rPr lang="en-US" sz="1800" u="sng">
                <a:solidFill>
                  <a:schemeClr val="accent5"/>
                </a:solidFill>
              </a:rPr>
              <a:t> </a:t>
            </a:r>
            <a:r>
              <a:rPr lang="en-US" sz="1800">
                <a:solidFill>
                  <a:srgbClr val="000000"/>
                </a:solidFill>
              </a:rPr>
              <a:t>(project inwork)</a:t>
            </a:r>
            <a:endParaRPr sz="1800">
              <a:solidFill>
                <a:srgbClr val="000000"/>
              </a:solidFill>
            </a:endParaRPr>
          </a:p>
          <a:p>
            <a:pPr marL="457200" lvl="0" indent="-342900" algn="l" rtl="0">
              <a:spcBef>
                <a:spcPts val="0"/>
              </a:spcBef>
              <a:spcAft>
                <a:spcPts val="0"/>
              </a:spcAft>
              <a:buSzPts val="1800"/>
              <a:buChar char="●"/>
            </a:pPr>
            <a:r>
              <a:rPr lang="en-US" sz="1800" u="sng">
                <a:solidFill>
                  <a:schemeClr val="accent5"/>
                </a:solidFill>
                <a:hlinkClick r:id="rId4">
                  <a:extLst>
                    <a:ext uri="{A12FA001-AC4F-418D-AE19-62706E023703}">
                      <ahyp:hlinkClr xmlns:ahyp="http://schemas.microsoft.com/office/drawing/2018/hyperlinkcolor" val="tx"/>
                    </a:ext>
                  </a:extLst>
                </a:hlinkClick>
              </a:rPr>
              <a:t>Facebook Research’s MusicGen Model Card</a:t>
            </a:r>
            <a:r>
              <a:rPr lang="en-US" sz="1800"/>
              <a:t> </a:t>
            </a:r>
            <a:endParaRPr sz="1800"/>
          </a:p>
          <a:p>
            <a:pPr marL="457200" lvl="0" indent="-342900" algn="l" rtl="0">
              <a:spcBef>
                <a:spcPts val="0"/>
              </a:spcBef>
              <a:spcAft>
                <a:spcPts val="0"/>
              </a:spcAft>
              <a:buSzPts val="1800"/>
              <a:buChar char="●"/>
            </a:pPr>
            <a:r>
              <a:rPr lang="en-US" sz="1800"/>
              <a:t>MusicGen </a:t>
            </a:r>
            <a:r>
              <a:rPr lang="en-US" sz="1800" u="sng">
                <a:solidFill>
                  <a:schemeClr val="hlink"/>
                </a:solidFill>
                <a:hlinkClick r:id="rId5"/>
              </a:rPr>
              <a:t>Fragment Streaming App</a:t>
            </a:r>
            <a:r>
              <a:rPr lang="en-US" sz="1800"/>
              <a:t> (Sanchit Gandhi)</a:t>
            </a:r>
            <a:endParaRPr sz="1800"/>
          </a:p>
          <a:p>
            <a:pPr marL="457200" lvl="0" indent="-342900" algn="l" rtl="0">
              <a:spcBef>
                <a:spcPts val="0"/>
              </a:spcBef>
              <a:spcAft>
                <a:spcPts val="0"/>
              </a:spcAft>
              <a:buSzPts val="1800"/>
              <a:buChar char="●"/>
            </a:pPr>
            <a:r>
              <a:rPr lang="en-US" sz="1800" u="sng">
                <a:solidFill>
                  <a:schemeClr val="hlink"/>
                </a:solidFill>
                <a:hlinkClick r:id="rId6"/>
              </a:rPr>
              <a:t>SigLIP2</a:t>
            </a:r>
            <a:r>
              <a:rPr lang="en-US" sz="1800"/>
              <a:t> Zero-Shot Image Classification</a:t>
            </a:r>
            <a:endParaRPr sz="1800"/>
          </a:p>
          <a:p>
            <a:pPr marL="457200" lvl="0" indent="-342900" algn="l" rtl="0">
              <a:spcBef>
                <a:spcPts val="0"/>
              </a:spcBef>
              <a:spcAft>
                <a:spcPts val="0"/>
              </a:spcAft>
              <a:buSzPts val="1800"/>
              <a:buChar char="●"/>
            </a:pPr>
            <a:r>
              <a:rPr lang="en-US" sz="1800" u="sng">
                <a:solidFill>
                  <a:schemeClr val="accent5"/>
                </a:solidFill>
                <a:hlinkClick r:id="rId7">
                  <a:extLst>
                    <a:ext uri="{A12FA001-AC4F-418D-AE19-62706E023703}">
                      <ahyp:hlinkClr xmlns:ahyp="http://schemas.microsoft.com/office/drawing/2018/hyperlinkcolor" val="tx"/>
                    </a:ext>
                  </a:extLst>
                </a:hlinkClick>
              </a:rPr>
              <a:t>CoreML </a:t>
            </a:r>
            <a:r>
              <a:rPr lang="en-US" sz="1800"/>
              <a:t>- Apple Developer Platform</a:t>
            </a:r>
            <a:endParaRPr sz="1800"/>
          </a:p>
          <a:p>
            <a:pPr marL="457200" lvl="0" indent="-342900" algn="l" rtl="0">
              <a:spcBef>
                <a:spcPts val="0"/>
              </a:spcBef>
              <a:spcAft>
                <a:spcPts val="0"/>
              </a:spcAft>
              <a:buSzPts val="1800"/>
              <a:buChar char="●"/>
            </a:pPr>
            <a:r>
              <a:rPr lang="en-US" sz="1800"/>
              <a:t>Spotify’s </a:t>
            </a:r>
            <a:r>
              <a:rPr lang="en-US" sz="1800" u="sng">
                <a:solidFill>
                  <a:schemeClr val="hlink"/>
                </a:solidFill>
                <a:hlinkClick r:id="rId8"/>
              </a:rPr>
              <a:t>AI Playlist Generator</a:t>
            </a:r>
            <a:endParaRPr sz="1800"/>
          </a:p>
          <a:p>
            <a:pPr marL="457200" lvl="0" indent="-342900" algn="l" rtl="0">
              <a:spcBef>
                <a:spcPts val="0"/>
              </a:spcBef>
              <a:spcAft>
                <a:spcPts val="0"/>
              </a:spcAft>
              <a:buSzPts val="1800"/>
              <a:buChar char="●"/>
            </a:pPr>
            <a:r>
              <a:rPr lang="en-US" sz="1800" u="sng">
                <a:solidFill>
                  <a:schemeClr val="accent5"/>
                </a:solidFill>
                <a:hlinkClick r:id="rId9">
                  <a:extLst>
                    <a:ext uri="{A12FA001-AC4F-418D-AE19-62706E023703}">
                      <ahyp:hlinkClr xmlns:ahyp="http://schemas.microsoft.com/office/drawing/2018/hyperlinkcolor" val="tx"/>
                    </a:ext>
                  </a:extLst>
                </a:hlinkClick>
              </a:rPr>
              <a:t>State of Generative Music </a:t>
            </a:r>
            <a:r>
              <a:rPr lang="en-US" sz="1800"/>
              <a:t>&amp; Audio-Generative Architectures</a:t>
            </a:r>
            <a:endParaRPr sz="1800"/>
          </a:p>
          <a:p>
            <a:pPr marL="457200" lvl="0" indent="-342900" algn="l" rtl="0">
              <a:lnSpc>
                <a:spcPct val="115000"/>
              </a:lnSpc>
              <a:spcBef>
                <a:spcPts val="0"/>
              </a:spcBef>
              <a:spcAft>
                <a:spcPts val="0"/>
              </a:spcAft>
              <a:buSzPts val="1800"/>
              <a:buChar char="●"/>
            </a:pPr>
            <a:r>
              <a:rPr lang="en-US" sz="1800"/>
              <a:t>Prof. DiCarlo’s work on </a:t>
            </a:r>
            <a:r>
              <a:rPr lang="en-US" sz="1800" u="sng">
                <a:solidFill>
                  <a:schemeClr val="accent5"/>
                </a:solidFill>
                <a:hlinkClick r:id="rId10">
                  <a:extLst>
                    <a:ext uri="{A12FA001-AC4F-418D-AE19-62706E023703}">
                      <ahyp:hlinkClr xmlns:ahyp="http://schemas.microsoft.com/office/drawing/2018/hyperlinkcolor" val="tx"/>
                    </a:ext>
                  </a:extLst>
                </a:hlinkClick>
              </a:rPr>
              <a:t>human visual-perceptive control</a:t>
            </a:r>
            <a:endParaRPr sz="1800"/>
          </a:p>
          <a:p>
            <a:pPr marL="457200" lvl="0" indent="-342900" algn="l" rtl="0">
              <a:lnSpc>
                <a:spcPct val="115000"/>
              </a:lnSpc>
              <a:spcBef>
                <a:spcPts val="0"/>
              </a:spcBef>
              <a:spcAft>
                <a:spcPts val="0"/>
              </a:spcAft>
              <a:buSzPts val="1800"/>
              <a:buChar char="●"/>
            </a:pPr>
            <a:r>
              <a:rPr lang="en-US" sz="1800"/>
              <a:t>MIT Media Lab’s </a:t>
            </a:r>
            <a:r>
              <a:rPr lang="en-US" sz="1800" u="sng">
                <a:solidFill>
                  <a:schemeClr val="accent5"/>
                </a:solidFill>
                <a:hlinkClick r:id="rId11">
                  <a:extLst>
                    <a:ext uri="{A12FA001-AC4F-418D-AE19-62706E023703}">
                      <ahyp:hlinkClr xmlns:ahyp="http://schemas.microsoft.com/office/drawing/2018/hyperlinkcolor" val="tx"/>
                    </a:ext>
                  </a:extLst>
                </a:hlinkClick>
              </a:rPr>
              <a:t>Semantic Synth Programming</a:t>
            </a:r>
            <a:endParaRPr sz="1800"/>
          </a:p>
          <a:p>
            <a:pPr marL="457200" lvl="0" indent="-342900" algn="l" rtl="0">
              <a:lnSpc>
                <a:spcPct val="115000"/>
              </a:lnSpc>
              <a:spcBef>
                <a:spcPts val="0"/>
              </a:spcBef>
              <a:spcAft>
                <a:spcPts val="0"/>
              </a:spcAft>
              <a:buSzPts val="1800"/>
              <a:buChar char="●"/>
            </a:pPr>
            <a:r>
              <a:rPr lang="en-US" sz="1800"/>
              <a:t>Mesgarani N.A.P. Lab work on </a:t>
            </a:r>
            <a:r>
              <a:rPr lang="en-US" sz="1800" u="sng">
                <a:solidFill>
                  <a:schemeClr val="accent5"/>
                </a:solidFill>
                <a:hlinkClick r:id="rId12">
                  <a:extLst>
                    <a:ext uri="{A12FA001-AC4F-418D-AE19-62706E023703}">
                      <ahyp:hlinkClr xmlns:ahyp="http://schemas.microsoft.com/office/drawing/2018/hyperlinkcolor" val="tx"/>
                    </a:ext>
                  </a:extLst>
                </a:hlinkClick>
              </a:rPr>
              <a:t>BCI-Augmented Attentional Audio Control</a:t>
            </a:r>
            <a:endParaRPr sz="1800"/>
          </a:p>
        </p:txBody>
      </p:sp>
      <p:sp>
        <p:nvSpPr>
          <p:cNvPr id="86" name="Google Shape;86;p16"/>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rgbClr val="000000"/>
              </a:buClr>
              <a:buSzPts val="1000"/>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7"/>
          <p:cNvSpPr txBox="1">
            <a:spLocks noGrp="1"/>
          </p:cNvSpPr>
          <p:nvPr>
            <p:ph type="title"/>
          </p:nvPr>
        </p:nvSpPr>
        <p:spPr>
          <a:xfrm>
            <a:off x="727800" y="102975"/>
            <a:ext cx="7688400" cy="53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Parallel Computing Performance Paradigms</a:t>
            </a:r>
            <a:endParaRPr/>
          </a:p>
        </p:txBody>
      </p:sp>
      <p:pic>
        <p:nvPicPr>
          <p:cNvPr id="92" name="Google Shape;92;p17"/>
          <p:cNvPicPr preferRelativeResize="0"/>
          <p:nvPr/>
        </p:nvPicPr>
        <p:blipFill>
          <a:blip r:embed="rId3">
            <a:alphaModFix/>
          </a:blip>
          <a:stretch>
            <a:fillRect/>
          </a:stretch>
        </p:blipFill>
        <p:spPr>
          <a:xfrm>
            <a:off x="5735600" y="653262"/>
            <a:ext cx="2940150" cy="2112213"/>
          </a:xfrm>
          <a:prstGeom prst="rect">
            <a:avLst/>
          </a:prstGeom>
          <a:noFill/>
          <a:ln>
            <a:noFill/>
          </a:ln>
        </p:spPr>
      </p:pic>
      <p:pic>
        <p:nvPicPr>
          <p:cNvPr id="93" name="Google Shape;93;p17"/>
          <p:cNvPicPr preferRelativeResize="0"/>
          <p:nvPr/>
        </p:nvPicPr>
        <p:blipFill>
          <a:blip r:embed="rId4">
            <a:alphaModFix/>
          </a:blip>
          <a:stretch>
            <a:fillRect/>
          </a:stretch>
        </p:blipFill>
        <p:spPr>
          <a:xfrm>
            <a:off x="5630025" y="2841652"/>
            <a:ext cx="3151301" cy="2301849"/>
          </a:xfrm>
          <a:prstGeom prst="rect">
            <a:avLst/>
          </a:prstGeom>
          <a:noFill/>
          <a:ln>
            <a:noFill/>
          </a:ln>
        </p:spPr>
      </p:pic>
      <p:pic>
        <p:nvPicPr>
          <p:cNvPr id="94" name="Google Shape;94;p17"/>
          <p:cNvPicPr preferRelativeResize="0"/>
          <p:nvPr/>
        </p:nvPicPr>
        <p:blipFill>
          <a:blip r:embed="rId5">
            <a:alphaModFix/>
          </a:blip>
          <a:stretch>
            <a:fillRect/>
          </a:stretch>
        </p:blipFill>
        <p:spPr>
          <a:xfrm>
            <a:off x="299375" y="1237638"/>
            <a:ext cx="5203000" cy="3410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p:nvPr/>
        </p:nvSpPr>
        <p:spPr>
          <a:xfrm>
            <a:off x="964500" y="1067575"/>
            <a:ext cx="4217100" cy="2125500"/>
          </a:xfrm>
          <a:prstGeom prst="roundRect">
            <a:avLst>
              <a:gd name="adj" fmla="val 867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00" name="Google Shape;100;p18"/>
          <p:cNvSpPr txBox="1">
            <a:spLocks noGrp="1"/>
          </p:cNvSpPr>
          <p:nvPr>
            <p:ph type="title"/>
          </p:nvPr>
        </p:nvSpPr>
        <p:spPr>
          <a:xfrm>
            <a:off x="233775" y="255731"/>
            <a:ext cx="6390600" cy="6600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Play"/>
              <a:buNone/>
            </a:pPr>
            <a:r>
              <a:rPr lang="en-US" sz="3800"/>
              <a:t>General Architecture</a:t>
            </a:r>
            <a:endParaRPr sz="3800"/>
          </a:p>
        </p:txBody>
      </p:sp>
      <p:sp>
        <p:nvSpPr>
          <p:cNvPr id="101" name="Google Shape;101;p18"/>
          <p:cNvSpPr/>
          <p:nvPr/>
        </p:nvSpPr>
        <p:spPr>
          <a:xfrm>
            <a:off x="1070825" y="2418175"/>
            <a:ext cx="1115700" cy="649500"/>
          </a:xfrm>
          <a:prstGeom prst="rect">
            <a:avLst/>
          </a:prstGeom>
          <a:solidFill>
            <a:srgbClr val="D9E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r>
              <a:rPr lang="en-US" b="1">
                <a:solidFill>
                  <a:schemeClr val="dk1"/>
                </a:solidFill>
              </a:rPr>
              <a:t>Static Data</a:t>
            </a:r>
            <a:endParaRPr sz="1100" b="1"/>
          </a:p>
          <a:p>
            <a:pPr marL="0" lvl="0" indent="0" algn="r" rtl="0">
              <a:spcBef>
                <a:spcPts val="0"/>
              </a:spcBef>
              <a:spcAft>
                <a:spcPts val="0"/>
              </a:spcAft>
              <a:buNone/>
            </a:pPr>
            <a:r>
              <a:rPr lang="en-US">
                <a:solidFill>
                  <a:schemeClr val="dk1"/>
                </a:solidFill>
              </a:rPr>
              <a:t>(pers. Info)</a:t>
            </a:r>
            <a:endParaRPr>
              <a:solidFill>
                <a:schemeClr val="dk1"/>
              </a:solidFill>
            </a:endParaRPr>
          </a:p>
          <a:p>
            <a:pPr marL="0" lvl="0" indent="0" algn="r" rtl="0">
              <a:spcBef>
                <a:spcPts val="0"/>
              </a:spcBef>
              <a:spcAft>
                <a:spcPts val="0"/>
              </a:spcAft>
              <a:buNone/>
            </a:pPr>
            <a:r>
              <a:rPr lang="en-US">
                <a:solidFill>
                  <a:schemeClr val="dk1"/>
                </a:solidFill>
              </a:rPr>
              <a:t>Prompt Info</a:t>
            </a:r>
            <a:endParaRPr>
              <a:solidFill>
                <a:schemeClr val="dk1"/>
              </a:solidFill>
            </a:endParaRPr>
          </a:p>
        </p:txBody>
      </p:sp>
      <p:sp>
        <p:nvSpPr>
          <p:cNvPr id="102" name="Google Shape;102;p18"/>
          <p:cNvSpPr/>
          <p:nvPr/>
        </p:nvSpPr>
        <p:spPr>
          <a:xfrm>
            <a:off x="2531600" y="1697425"/>
            <a:ext cx="1223400" cy="798000"/>
          </a:xfrm>
          <a:prstGeom prst="homePlate">
            <a:avLst>
              <a:gd name="adj" fmla="val 47917"/>
            </a:avLst>
          </a:prstGeom>
          <a:solidFill>
            <a:srgbClr val="D9E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latin typeface="Calibri"/>
                <a:ea typeface="Calibri"/>
                <a:cs typeface="Calibri"/>
                <a:sym typeface="Calibri"/>
              </a:rPr>
              <a:t>Activity Encoder</a:t>
            </a:r>
            <a:endParaRPr b="1">
              <a:latin typeface="Calibri"/>
              <a:ea typeface="Calibri"/>
              <a:cs typeface="Calibri"/>
              <a:sym typeface="Calibri"/>
            </a:endParaRPr>
          </a:p>
        </p:txBody>
      </p:sp>
      <p:sp>
        <p:nvSpPr>
          <p:cNvPr id="103" name="Google Shape;103;p18"/>
          <p:cNvSpPr/>
          <p:nvPr/>
        </p:nvSpPr>
        <p:spPr>
          <a:xfrm flipH="1">
            <a:off x="6030825" y="3047350"/>
            <a:ext cx="1786200" cy="10149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2"/>
                </a:solidFill>
              </a:rPr>
              <a:t>Decoder</a:t>
            </a:r>
            <a:endParaRPr sz="1100" b="1">
              <a:solidFill>
                <a:schemeClr val="dk2"/>
              </a:solidFill>
            </a:endParaRPr>
          </a:p>
          <a:p>
            <a:pPr marL="0" lvl="0" indent="0" algn="ctr" rtl="0">
              <a:spcBef>
                <a:spcPts val="0"/>
              </a:spcBef>
              <a:spcAft>
                <a:spcPts val="0"/>
              </a:spcAft>
              <a:buNone/>
            </a:pPr>
            <a:r>
              <a:rPr lang="en-US">
                <a:solidFill>
                  <a:schemeClr val="dk2"/>
                </a:solidFill>
              </a:rPr>
              <a:t>(context-aware generative)</a:t>
            </a:r>
            <a:endParaRPr>
              <a:solidFill>
                <a:schemeClr val="dk2"/>
              </a:solidFill>
            </a:endParaRPr>
          </a:p>
          <a:p>
            <a:pPr marL="0" lvl="0" indent="0" algn="ctr" rtl="0">
              <a:spcBef>
                <a:spcPts val="0"/>
              </a:spcBef>
              <a:spcAft>
                <a:spcPts val="0"/>
              </a:spcAft>
              <a:buNone/>
            </a:pPr>
            <a:endParaRPr>
              <a:solidFill>
                <a:schemeClr val="dk2"/>
              </a:solidFill>
              <a:latin typeface="Calibri"/>
              <a:ea typeface="Calibri"/>
              <a:cs typeface="Calibri"/>
              <a:sym typeface="Calibri"/>
            </a:endParaRPr>
          </a:p>
        </p:txBody>
      </p:sp>
      <p:sp>
        <p:nvSpPr>
          <p:cNvPr id="104" name="Google Shape;104;p18"/>
          <p:cNvSpPr/>
          <p:nvPr/>
        </p:nvSpPr>
        <p:spPr>
          <a:xfrm flipH="1">
            <a:off x="6106975" y="3199750"/>
            <a:ext cx="1862700" cy="1014900"/>
          </a:xfrm>
          <a:prstGeom prst="homePlate">
            <a:avLst>
              <a:gd name="adj"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b="1">
                <a:solidFill>
                  <a:schemeClr val="dk2"/>
                </a:solidFill>
              </a:rPr>
              <a:t>Music Generation</a:t>
            </a:r>
            <a:endParaRPr b="1">
              <a:solidFill>
                <a:schemeClr val="dk2"/>
              </a:solidFill>
            </a:endParaRPr>
          </a:p>
        </p:txBody>
      </p:sp>
      <p:sp>
        <p:nvSpPr>
          <p:cNvPr id="105" name="Google Shape;105;p18"/>
          <p:cNvSpPr txBox="1"/>
          <p:nvPr/>
        </p:nvSpPr>
        <p:spPr>
          <a:xfrm>
            <a:off x="4008748" y="1867625"/>
            <a:ext cx="918300" cy="715800"/>
          </a:xfrm>
          <a:prstGeom prst="rect">
            <a:avLst/>
          </a:prstGeom>
          <a:solidFill>
            <a:srgbClr val="D9E5F8"/>
          </a:solidFill>
          <a:ln w="9525" cap="flat" cmpd="sng">
            <a:solidFill>
              <a:srgbClr val="000000"/>
            </a:solidFill>
            <a:prstDash val="lgDashDot"/>
            <a:round/>
            <a:headEnd type="none" w="sm" len="sm"/>
            <a:tailEnd type="none" w="sm" len="sm"/>
          </a:ln>
        </p:spPr>
        <p:txBody>
          <a:bodyPr spcFirstLastPara="1" wrap="square" lIns="68575" tIns="34275" rIns="68575" bIns="34275" anchor="t" anchorCtr="0">
            <a:spAutoFit/>
          </a:bodyPr>
          <a:lstStyle/>
          <a:p>
            <a:pPr marL="0" marR="0" lvl="0" indent="0" algn="l" rtl="0">
              <a:spcBef>
                <a:spcPts val="0"/>
              </a:spcBef>
              <a:spcAft>
                <a:spcPts val="0"/>
              </a:spcAft>
              <a:buNone/>
            </a:pPr>
            <a:r>
              <a:rPr lang="en-US">
                <a:solidFill>
                  <a:schemeClr val="dk1"/>
                </a:solidFill>
              </a:rPr>
              <a:t>Activity Tracking Module</a:t>
            </a:r>
            <a:endParaRPr sz="1100"/>
          </a:p>
        </p:txBody>
      </p:sp>
      <p:sp>
        <p:nvSpPr>
          <p:cNvPr id="106" name="Google Shape;106;p18"/>
          <p:cNvSpPr/>
          <p:nvPr/>
        </p:nvSpPr>
        <p:spPr>
          <a:xfrm>
            <a:off x="1070825" y="1214800"/>
            <a:ext cx="1115700" cy="931200"/>
          </a:xfrm>
          <a:prstGeom prst="roundRect">
            <a:avLst>
              <a:gd name="adj" fmla="val 11144"/>
            </a:avLst>
          </a:prstGeom>
          <a:solidFill>
            <a:srgbClr val="D9E5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US" b="1">
                <a:solidFill>
                  <a:schemeClr val="dk1"/>
                </a:solidFill>
              </a:rPr>
              <a:t>Activity Data</a:t>
            </a:r>
            <a:endParaRPr sz="1100" b="1"/>
          </a:p>
          <a:p>
            <a:pPr marL="0" lvl="0" indent="0" algn="r" rtl="0">
              <a:spcBef>
                <a:spcPts val="0"/>
              </a:spcBef>
              <a:spcAft>
                <a:spcPts val="0"/>
              </a:spcAft>
              <a:buNone/>
            </a:pPr>
            <a:r>
              <a:rPr lang="en-US">
                <a:solidFill>
                  <a:schemeClr val="dk1"/>
                </a:solidFill>
              </a:rPr>
              <a:t>(Accel, HR) </a:t>
            </a:r>
            <a:endParaRPr>
              <a:latin typeface="Calibri"/>
              <a:ea typeface="Calibri"/>
              <a:cs typeface="Calibri"/>
              <a:sym typeface="Calibri"/>
            </a:endParaRPr>
          </a:p>
        </p:txBody>
      </p:sp>
      <p:cxnSp>
        <p:nvCxnSpPr>
          <p:cNvPr id="107" name="Google Shape;107;p18"/>
          <p:cNvCxnSpPr>
            <a:stCxn id="106" idx="3"/>
            <a:endCxn id="102" idx="1"/>
          </p:cNvCxnSpPr>
          <p:nvPr/>
        </p:nvCxnSpPr>
        <p:spPr>
          <a:xfrm>
            <a:off x="2186525" y="1680400"/>
            <a:ext cx="345000" cy="416100"/>
          </a:xfrm>
          <a:prstGeom prst="bentConnector3">
            <a:avLst>
              <a:gd name="adj1" fmla="val 50011"/>
            </a:avLst>
          </a:prstGeom>
          <a:noFill/>
          <a:ln w="9525" cap="flat" cmpd="sng">
            <a:solidFill>
              <a:schemeClr val="dk2"/>
            </a:solidFill>
            <a:prstDash val="solid"/>
            <a:round/>
            <a:headEnd type="none" w="med" len="med"/>
            <a:tailEnd type="triangle" w="med" len="med"/>
          </a:ln>
        </p:spPr>
      </p:cxnSp>
      <p:cxnSp>
        <p:nvCxnSpPr>
          <p:cNvPr id="108" name="Google Shape;108;p18"/>
          <p:cNvCxnSpPr>
            <a:stCxn id="101" idx="3"/>
            <a:endCxn id="102" idx="1"/>
          </p:cNvCxnSpPr>
          <p:nvPr/>
        </p:nvCxnSpPr>
        <p:spPr>
          <a:xfrm rot="10800000" flipH="1">
            <a:off x="2186525" y="2096425"/>
            <a:ext cx="345000" cy="646500"/>
          </a:xfrm>
          <a:prstGeom prst="bentConnector3">
            <a:avLst>
              <a:gd name="adj1" fmla="val 50011"/>
            </a:avLst>
          </a:prstGeom>
          <a:noFill/>
          <a:ln w="9525" cap="flat" cmpd="sng">
            <a:solidFill>
              <a:schemeClr val="dk2"/>
            </a:solidFill>
            <a:prstDash val="solid"/>
            <a:round/>
            <a:headEnd type="none" w="med" len="med"/>
            <a:tailEnd type="triangle" w="med" len="med"/>
          </a:ln>
        </p:spPr>
      </p:cxnSp>
      <p:cxnSp>
        <p:nvCxnSpPr>
          <p:cNvPr id="109" name="Google Shape;109;p18"/>
          <p:cNvCxnSpPr/>
          <p:nvPr/>
        </p:nvCxnSpPr>
        <p:spPr>
          <a:xfrm rot="10800000" flipH="1">
            <a:off x="57775" y="4341550"/>
            <a:ext cx="1115700" cy="246600"/>
          </a:xfrm>
          <a:prstGeom prst="bentConnector3">
            <a:avLst>
              <a:gd name="adj1" fmla="val 50000"/>
            </a:avLst>
          </a:prstGeom>
          <a:noFill/>
          <a:ln w="19050" cap="flat" cmpd="sng">
            <a:solidFill>
              <a:schemeClr val="dk2"/>
            </a:solidFill>
            <a:prstDash val="dash"/>
            <a:round/>
            <a:headEnd type="none" w="med" len="med"/>
            <a:tailEnd type="triangle" w="med" len="med"/>
          </a:ln>
        </p:spPr>
      </p:cxnSp>
      <p:sp>
        <p:nvSpPr>
          <p:cNvPr id="110" name="Google Shape;110;p18"/>
          <p:cNvSpPr txBox="1"/>
          <p:nvPr/>
        </p:nvSpPr>
        <p:spPr>
          <a:xfrm>
            <a:off x="557000" y="4249300"/>
            <a:ext cx="1290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1C4587"/>
                </a:solidFill>
                <a:latin typeface="Calibri"/>
                <a:ea typeface="Calibri"/>
                <a:cs typeface="Calibri"/>
                <a:sym typeface="Calibri"/>
              </a:rPr>
              <a:t>Wireless Xfr</a:t>
            </a:r>
            <a:endParaRPr sz="1600">
              <a:solidFill>
                <a:srgbClr val="1C4587"/>
              </a:solidFill>
              <a:latin typeface="Calibri"/>
              <a:ea typeface="Calibri"/>
              <a:cs typeface="Calibri"/>
              <a:sym typeface="Calibri"/>
            </a:endParaRPr>
          </a:p>
        </p:txBody>
      </p:sp>
      <p:cxnSp>
        <p:nvCxnSpPr>
          <p:cNvPr id="111" name="Google Shape;111;p18"/>
          <p:cNvCxnSpPr/>
          <p:nvPr/>
        </p:nvCxnSpPr>
        <p:spPr>
          <a:xfrm rot="10800000" flipH="1">
            <a:off x="57775" y="4816150"/>
            <a:ext cx="1115700" cy="246600"/>
          </a:xfrm>
          <a:prstGeom prst="bentConnector3">
            <a:avLst>
              <a:gd name="adj1" fmla="val 50000"/>
            </a:avLst>
          </a:prstGeom>
          <a:noFill/>
          <a:ln w="9525" cap="flat" cmpd="sng">
            <a:solidFill>
              <a:schemeClr val="dk2"/>
            </a:solidFill>
            <a:prstDash val="lgDashDot"/>
            <a:round/>
            <a:headEnd type="none" w="med" len="med"/>
            <a:tailEnd type="triangle" w="med" len="med"/>
          </a:ln>
        </p:spPr>
      </p:cxnSp>
      <p:sp>
        <p:nvSpPr>
          <p:cNvPr id="112" name="Google Shape;112;p18"/>
          <p:cNvSpPr txBox="1"/>
          <p:nvPr/>
        </p:nvSpPr>
        <p:spPr>
          <a:xfrm>
            <a:off x="557000" y="4723900"/>
            <a:ext cx="869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rgbClr val="1C4587"/>
                </a:solidFill>
                <a:latin typeface="Calibri"/>
                <a:ea typeface="Calibri"/>
                <a:cs typeface="Calibri"/>
                <a:sym typeface="Calibri"/>
              </a:rPr>
              <a:t>ToDo</a:t>
            </a:r>
            <a:endParaRPr sz="1600">
              <a:solidFill>
                <a:srgbClr val="1C4587"/>
              </a:solidFill>
              <a:latin typeface="Calibri"/>
              <a:ea typeface="Calibri"/>
              <a:cs typeface="Calibri"/>
              <a:sym typeface="Calibri"/>
            </a:endParaRPr>
          </a:p>
        </p:txBody>
      </p:sp>
      <p:cxnSp>
        <p:nvCxnSpPr>
          <p:cNvPr id="113" name="Google Shape;113;p18"/>
          <p:cNvCxnSpPr>
            <a:stCxn id="102" idx="3"/>
            <a:endCxn id="105" idx="1"/>
          </p:cNvCxnSpPr>
          <p:nvPr/>
        </p:nvCxnSpPr>
        <p:spPr>
          <a:xfrm>
            <a:off x="3755000" y="2096425"/>
            <a:ext cx="253800" cy="129000"/>
          </a:xfrm>
          <a:prstGeom prst="bentConnector3">
            <a:avLst>
              <a:gd name="adj1" fmla="val 49990"/>
            </a:avLst>
          </a:prstGeom>
          <a:noFill/>
          <a:ln w="9525" cap="flat" cmpd="sng">
            <a:solidFill>
              <a:schemeClr val="dk2"/>
            </a:solidFill>
            <a:prstDash val="solid"/>
            <a:round/>
            <a:headEnd type="none" w="med" len="med"/>
            <a:tailEnd type="triangle" w="med" len="med"/>
          </a:ln>
        </p:spPr>
      </p:cxnSp>
      <p:cxnSp>
        <p:nvCxnSpPr>
          <p:cNvPr id="114" name="Google Shape;114;p18"/>
          <p:cNvCxnSpPr>
            <a:stCxn id="105" idx="3"/>
            <a:endCxn id="115" idx="1"/>
          </p:cNvCxnSpPr>
          <p:nvPr/>
        </p:nvCxnSpPr>
        <p:spPr>
          <a:xfrm rot="10800000" flipH="1">
            <a:off x="4927048" y="1817525"/>
            <a:ext cx="951300" cy="408000"/>
          </a:xfrm>
          <a:prstGeom prst="bentConnector3">
            <a:avLst>
              <a:gd name="adj1" fmla="val 50007"/>
            </a:avLst>
          </a:prstGeom>
          <a:noFill/>
          <a:ln w="19050" cap="flat" cmpd="sng">
            <a:solidFill>
              <a:schemeClr val="dk2"/>
            </a:solidFill>
            <a:prstDash val="dash"/>
            <a:round/>
            <a:headEnd type="none" w="med" len="med"/>
            <a:tailEnd type="triangle" w="med" len="med"/>
          </a:ln>
        </p:spPr>
      </p:cxnSp>
      <p:sp>
        <p:nvSpPr>
          <p:cNvPr id="116" name="Google Shape;116;p18"/>
          <p:cNvSpPr txBox="1"/>
          <p:nvPr/>
        </p:nvSpPr>
        <p:spPr>
          <a:xfrm>
            <a:off x="2156000" y="1069925"/>
            <a:ext cx="31470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rgbClr val="1C4587"/>
                </a:solidFill>
                <a:latin typeface="Calibri"/>
                <a:ea typeface="Calibri"/>
                <a:cs typeface="Calibri"/>
                <a:sym typeface="Calibri"/>
              </a:rPr>
              <a:t>Wearable Edge Device</a:t>
            </a:r>
            <a:endParaRPr sz="2000">
              <a:solidFill>
                <a:srgbClr val="1C4587"/>
              </a:solidFill>
              <a:latin typeface="Calibri"/>
              <a:ea typeface="Calibri"/>
              <a:cs typeface="Calibri"/>
              <a:sym typeface="Calibri"/>
            </a:endParaRPr>
          </a:p>
        </p:txBody>
      </p:sp>
      <p:sp>
        <p:nvSpPr>
          <p:cNvPr id="115" name="Google Shape;115;p18"/>
          <p:cNvSpPr/>
          <p:nvPr/>
        </p:nvSpPr>
        <p:spPr>
          <a:xfrm>
            <a:off x="5878475" y="1067325"/>
            <a:ext cx="2329200" cy="1500300"/>
          </a:xfrm>
          <a:prstGeom prst="roundRect">
            <a:avLst>
              <a:gd name="adj" fmla="val 867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Clr>
                <a:srgbClr val="000000"/>
              </a:buClr>
              <a:buFont typeface="Arial"/>
              <a:buNone/>
            </a:pPr>
            <a:r>
              <a:rPr lang="en-US" b="1">
                <a:solidFill>
                  <a:schemeClr val="dk1"/>
                </a:solidFill>
              </a:rPr>
              <a:t>Music-Player: Stream Processor</a:t>
            </a:r>
            <a:endParaRPr sz="1100" b="1"/>
          </a:p>
          <a:p>
            <a:pPr marL="0" lvl="0" indent="0" algn="r" rtl="0">
              <a:spcBef>
                <a:spcPts val="0"/>
              </a:spcBef>
              <a:spcAft>
                <a:spcPts val="0"/>
              </a:spcAft>
              <a:buClr>
                <a:srgbClr val="000000"/>
              </a:buClr>
              <a:buFont typeface="Arial"/>
              <a:buNone/>
            </a:pPr>
            <a:r>
              <a:rPr lang="en-US">
                <a:solidFill>
                  <a:schemeClr val="dk1"/>
                </a:solidFill>
              </a:rPr>
              <a:t>(Condition Prompt)</a:t>
            </a:r>
            <a:endParaRPr>
              <a:solidFill>
                <a:schemeClr val="dk1"/>
              </a:solidFill>
            </a:endParaRPr>
          </a:p>
          <a:p>
            <a:pPr marL="0" lvl="0" indent="0" algn="r" rtl="0">
              <a:spcBef>
                <a:spcPts val="0"/>
              </a:spcBef>
              <a:spcAft>
                <a:spcPts val="0"/>
              </a:spcAft>
              <a:buNone/>
            </a:pPr>
            <a:r>
              <a:rPr lang="en-US">
                <a:solidFill>
                  <a:schemeClr val="dk1"/>
                </a:solidFill>
              </a:rPr>
              <a:t>(Manage Queue)</a:t>
            </a:r>
            <a:endParaRPr>
              <a:solidFill>
                <a:schemeClr val="dk1"/>
              </a:solidFill>
            </a:endParaRPr>
          </a:p>
          <a:p>
            <a:pPr marL="0" lvl="0" indent="0" algn="r" rtl="0">
              <a:spcBef>
                <a:spcPts val="0"/>
              </a:spcBef>
              <a:spcAft>
                <a:spcPts val="0"/>
              </a:spcAft>
              <a:buNone/>
            </a:pPr>
            <a:r>
              <a:rPr lang="en-US">
                <a:solidFill>
                  <a:schemeClr val="dk1"/>
                </a:solidFill>
              </a:rPr>
              <a:t>(Play Audio)</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r" rtl="0">
              <a:spcBef>
                <a:spcPts val="0"/>
              </a:spcBef>
              <a:spcAft>
                <a:spcPts val="0"/>
              </a:spcAft>
              <a:buNone/>
            </a:pPr>
            <a:endParaRPr>
              <a:solidFill>
                <a:schemeClr val="dk1"/>
              </a:solidFill>
            </a:endParaRPr>
          </a:p>
        </p:txBody>
      </p:sp>
      <p:cxnSp>
        <p:nvCxnSpPr>
          <p:cNvPr id="117" name="Google Shape;117;p18"/>
          <p:cNvCxnSpPr>
            <a:stCxn id="101" idx="3"/>
            <a:endCxn id="115" idx="1"/>
          </p:cNvCxnSpPr>
          <p:nvPr/>
        </p:nvCxnSpPr>
        <p:spPr>
          <a:xfrm rot="10800000" flipH="1">
            <a:off x="2186525" y="1817425"/>
            <a:ext cx="3692100" cy="925500"/>
          </a:xfrm>
          <a:prstGeom prst="bentConnector3">
            <a:avLst>
              <a:gd name="adj1" fmla="val 93074"/>
            </a:avLst>
          </a:prstGeom>
          <a:noFill/>
          <a:ln w="19050" cap="flat" cmpd="sng">
            <a:solidFill>
              <a:schemeClr val="dk2"/>
            </a:solidFill>
            <a:prstDash val="dash"/>
            <a:round/>
            <a:headEnd type="none" w="med" len="med"/>
            <a:tailEnd type="triangle" w="med" len="med"/>
          </a:ln>
        </p:spPr>
      </p:cxnSp>
      <p:cxnSp>
        <p:nvCxnSpPr>
          <p:cNvPr id="118" name="Google Shape;118;p18"/>
          <p:cNvCxnSpPr>
            <a:stCxn id="115" idx="2"/>
            <a:endCxn id="104" idx="3"/>
          </p:cNvCxnSpPr>
          <p:nvPr/>
        </p:nvCxnSpPr>
        <p:spPr>
          <a:xfrm rot="5400000">
            <a:off x="6005225" y="2669475"/>
            <a:ext cx="1139700" cy="936000"/>
          </a:xfrm>
          <a:prstGeom prst="bentConnector4">
            <a:avLst>
              <a:gd name="adj1" fmla="val 27732"/>
              <a:gd name="adj2" fmla="val 125451"/>
            </a:avLst>
          </a:prstGeom>
          <a:noFill/>
          <a:ln w="19050" cap="flat" cmpd="sng">
            <a:solidFill>
              <a:schemeClr val="dk2"/>
            </a:solidFill>
            <a:prstDash val="dash"/>
            <a:round/>
            <a:headEnd type="none" w="med" len="med"/>
            <a:tailEnd type="triangle" w="med" len="med"/>
          </a:ln>
        </p:spPr>
      </p:cxnSp>
      <p:cxnSp>
        <p:nvCxnSpPr>
          <p:cNvPr id="119" name="Google Shape;119;p18"/>
          <p:cNvCxnSpPr>
            <a:stCxn id="104" idx="1"/>
            <a:endCxn id="115" idx="3"/>
          </p:cNvCxnSpPr>
          <p:nvPr/>
        </p:nvCxnSpPr>
        <p:spPr>
          <a:xfrm rot="10800000" flipH="1">
            <a:off x="7969675" y="1817500"/>
            <a:ext cx="237900" cy="1889700"/>
          </a:xfrm>
          <a:prstGeom prst="bentConnector3">
            <a:avLst>
              <a:gd name="adj1" fmla="val 200137"/>
            </a:avLst>
          </a:prstGeom>
          <a:noFill/>
          <a:ln w="19050" cap="flat" cmpd="sng">
            <a:solidFill>
              <a:schemeClr val="dk2"/>
            </a:solidFill>
            <a:prstDash val="dash"/>
            <a:round/>
            <a:headEnd type="none" w="med" len="med"/>
            <a:tailEnd type="triangle" w="med" len="med"/>
          </a:ln>
        </p:spPr>
      </p:cxnSp>
      <p:pic>
        <p:nvPicPr>
          <p:cNvPr id="120" name="Google Shape;120;p18"/>
          <p:cNvPicPr preferRelativeResize="0"/>
          <p:nvPr/>
        </p:nvPicPr>
        <p:blipFill rotWithShape="1">
          <a:blip r:embed="rId3">
            <a:alphaModFix/>
          </a:blip>
          <a:srcRect l="11326" t="13206" r="7478" b="10632"/>
          <a:stretch/>
        </p:blipFill>
        <p:spPr>
          <a:xfrm>
            <a:off x="5979775" y="1774200"/>
            <a:ext cx="689225" cy="646500"/>
          </a:xfrm>
          <a:prstGeom prst="rect">
            <a:avLst/>
          </a:prstGeom>
          <a:noFill/>
          <a:ln>
            <a:noFill/>
          </a:ln>
        </p:spPr>
      </p:pic>
      <p:pic>
        <p:nvPicPr>
          <p:cNvPr id="121" name="Google Shape;121;p18"/>
          <p:cNvPicPr preferRelativeResize="0"/>
          <p:nvPr/>
        </p:nvPicPr>
        <p:blipFill rotWithShape="1">
          <a:blip r:embed="rId4">
            <a:alphaModFix/>
          </a:blip>
          <a:srcRect r="16499"/>
          <a:stretch/>
        </p:blipFill>
        <p:spPr>
          <a:xfrm>
            <a:off x="4535100" y="1138600"/>
            <a:ext cx="539812" cy="646500"/>
          </a:xfrm>
          <a:prstGeom prst="rect">
            <a:avLst/>
          </a:prstGeom>
          <a:noFill/>
          <a:ln>
            <a:noFill/>
          </a:ln>
        </p:spPr>
      </p:pic>
      <p:pic>
        <p:nvPicPr>
          <p:cNvPr id="122" name="Google Shape;122;p18"/>
          <p:cNvPicPr preferRelativeResize="0"/>
          <p:nvPr/>
        </p:nvPicPr>
        <p:blipFill>
          <a:blip r:embed="rId5">
            <a:alphaModFix/>
          </a:blip>
          <a:stretch>
            <a:fillRect/>
          </a:stretch>
        </p:blipFill>
        <p:spPr>
          <a:xfrm>
            <a:off x="7492125" y="3244999"/>
            <a:ext cx="416100" cy="4161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9"/>
          <p:cNvSpPr txBox="1">
            <a:spLocks noGrp="1"/>
          </p:cNvSpPr>
          <p:nvPr>
            <p:ph type="title"/>
          </p:nvPr>
        </p:nvSpPr>
        <p:spPr>
          <a:xfrm>
            <a:off x="254050" y="197281"/>
            <a:ext cx="6390600" cy="6600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Play"/>
              <a:buNone/>
            </a:pPr>
            <a:r>
              <a:rPr lang="en-US" sz="3800"/>
              <a:t>Activity Data</a:t>
            </a:r>
            <a:endParaRPr sz="3800"/>
          </a:p>
        </p:txBody>
      </p:sp>
      <p:pic>
        <p:nvPicPr>
          <p:cNvPr id="128" name="Google Shape;128;p19"/>
          <p:cNvPicPr preferRelativeResize="0">
            <a:picLocks noGrp="1"/>
          </p:cNvPicPr>
          <p:nvPr>
            <p:ph type="body" idx="1"/>
          </p:nvPr>
        </p:nvPicPr>
        <p:blipFill rotWithShape="1">
          <a:blip r:embed="rId3">
            <a:alphaModFix/>
          </a:blip>
          <a:srcRect/>
          <a:stretch/>
        </p:blipFill>
        <p:spPr>
          <a:xfrm>
            <a:off x="4250375" y="1742675"/>
            <a:ext cx="4061100" cy="3076800"/>
          </a:xfrm>
          <a:prstGeom prst="rect">
            <a:avLst/>
          </a:prstGeom>
          <a:noFill/>
          <a:ln>
            <a:noFill/>
          </a:ln>
        </p:spPr>
      </p:pic>
      <p:sp>
        <p:nvSpPr>
          <p:cNvPr id="129" name="Google Shape;129;p19"/>
          <p:cNvSpPr txBox="1"/>
          <p:nvPr/>
        </p:nvSpPr>
        <p:spPr>
          <a:xfrm>
            <a:off x="4176894" y="4807357"/>
            <a:ext cx="4572000" cy="284700"/>
          </a:xfrm>
          <a:prstGeom prst="rect">
            <a:avLst/>
          </a:prstGeom>
          <a:noFill/>
          <a:ln>
            <a:noFill/>
          </a:ln>
        </p:spPr>
        <p:txBody>
          <a:bodyPr spcFirstLastPara="1" wrap="square" lIns="68575" tIns="34275" rIns="68575" bIns="34275" anchor="t" anchorCtr="0">
            <a:spAutoFit/>
          </a:bodyPr>
          <a:lstStyle/>
          <a:p>
            <a:pPr marL="0" marR="0" lvl="0" indent="0" algn="l" rtl="0">
              <a:spcBef>
                <a:spcPts val="0"/>
              </a:spcBef>
              <a:spcAft>
                <a:spcPts val="0"/>
              </a:spcAft>
              <a:buNone/>
            </a:pPr>
            <a:r>
              <a:rPr lang="en-US" sz="1400">
                <a:solidFill>
                  <a:schemeClr val="dk1"/>
                </a:solidFill>
                <a:latin typeface="Arial"/>
                <a:ea typeface="Arial"/>
                <a:cs typeface="Arial"/>
                <a:sym typeface="Arial"/>
              </a:rPr>
              <a:t>https://archive.ics.uci.edu/dataset/495/ppg%2Bdalia?</a:t>
            </a:r>
            <a:endParaRPr sz="1100"/>
          </a:p>
        </p:txBody>
      </p:sp>
      <p:sp>
        <p:nvSpPr>
          <p:cNvPr id="130" name="Google Shape;130;p19"/>
          <p:cNvSpPr txBox="1"/>
          <p:nvPr/>
        </p:nvSpPr>
        <p:spPr>
          <a:xfrm>
            <a:off x="254050" y="1095075"/>
            <a:ext cx="7451700" cy="564900"/>
          </a:xfrm>
          <a:prstGeom prst="rect">
            <a:avLst/>
          </a:prstGeom>
          <a:noFill/>
          <a:ln>
            <a:noFill/>
          </a:ln>
        </p:spPr>
        <p:txBody>
          <a:bodyPr spcFirstLastPara="1" wrap="square" lIns="68575" tIns="34275" rIns="68575" bIns="34275" anchor="t" anchorCtr="0">
            <a:spAutoFit/>
          </a:bodyPr>
          <a:lstStyle/>
          <a:p>
            <a:pPr marL="0" lvl="0" indent="0" algn="l" rtl="0">
              <a:lnSpc>
                <a:spcPct val="90000"/>
              </a:lnSpc>
              <a:spcBef>
                <a:spcPts val="0"/>
              </a:spcBef>
              <a:spcAft>
                <a:spcPts val="0"/>
              </a:spcAft>
              <a:buSzPts val="3300"/>
              <a:buNone/>
            </a:pPr>
            <a:r>
              <a:rPr lang="en-US" sz="1800" b="1">
                <a:solidFill>
                  <a:srgbClr val="0070C0"/>
                </a:solidFill>
                <a:latin typeface="Calibri"/>
                <a:ea typeface="Calibri"/>
                <a:cs typeface="Calibri"/>
                <a:sym typeface="Calibri"/>
              </a:rPr>
              <a:t>Testing</a:t>
            </a:r>
            <a:r>
              <a:rPr lang="en-US" sz="1600" b="1">
                <a:solidFill>
                  <a:srgbClr val="0070C0"/>
                </a:solidFill>
                <a:latin typeface="Calibri"/>
                <a:ea typeface="Calibri"/>
                <a:cs typeface="Calibri"/>
                <a:sym typeface="Calibri"/>
              </a:rPr>
              <a:t>: UC Irvine PPG Dataset (heart-rate, 64Hz wrist accel, activity classes)</a:t>
            </a:r>
            <a:endParaRPr sz="1600">
              <a:solidFill>
                <a:schemeClr val="dk1"/>
              </a:solidFill>
            </a:endParaRPr>
          </a:p>
          <a:p>
            <a:pPr marL="0" marR="0" lvl="0" indent="0" algn="l" rtl="0">
              <a:spcBef>
                <a:spcPts val="0"/>
              </a:spcBef>
              <a:spcAft>
                <a:spcPts val="0"/>
              </a:spcAft>
              <a:buNone/>
            </a:pPr>
            <a:r>
              <a:rPr lang="en-US" sz="1600">
                <a:solidFill>
                  <a:schemeClr val="dk1"/>
                </a:solidFill>
                <a:latin typeface="Arial"/>
                <a:ea typeface="Arial"/>
                <a:cs typeface="Arial"/>
                <a:sym typeface="Arial"/>
              </a:rPr>
              <a:t>128k sec of activity data; 15 subjects, 9 activities (including transition)</a:t>
            </a:r>
            <a:endParaRPr sz="1600"/>
          </a:p>
        </p:txBody>
      </p:sp>
      <p:pic>
        <p:nvPicPr>
          <p:cNvPr id="131" name="Google Shape;131;p19"/>
          <p:cNvPicPr preferRelativeResize="0"/>
          <p:nvPr/>
        </p:nvPicPr>
        <p:blipFill>
          <a:blip r:embed="rId4">
            <a:alphaModFix/>
          </a:blip>
          <a:stretch>
            <a:fillRect/>
          </a:stretch>
        </p:blipFill>
        <p:spPr>
          <a:xfrm>
            <a:off x="702674" y="1917125"/>
            <a:ext cx="2693329" cy="2693299"/>
          </a:xfrm>
          <a:prstGeom prst="rect">
            <a:avLst/>
          </a:prstGeom>
          <a:noFill/>
          <a:ln>
            <a:noFill/>
          </a:ln>
        </p:spPr>
      </p:pic>
      <p:sp>
        <p:nvSpPr>
          <p:cNvPr id="132" name="Google Shape;132;p19"/>
          <p:cNvSpPr txBox="1"/>
          <p:nvPr/>
        </p:nvSpPr>
        <p:spPr>
          <a:xfrm>
            <a:off x="431850" y="4515600"/>
            <a:ext cx="3693900" cy="6279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1600">
                <a:solidFill>
                  <a:srgbClr val="0070C0"/>
                </a:solidFill>
                <a:latin typeface="Calibri"/>
                <a:ea typeface="Calibri"/>
                <a:cs typeface="Calibri"/>
                <a:sym typeface="Calibri"/>
              </a:rPr>
              <a:t>(Data Acquisition to be built on WatchOS </a:t>
            </a:r>
            <a:endParaRPr sz="1600">
              <a:solidFill>
                <a:srgbClr val="0070C0"/>
              </a:solidFill>
              <a:latin typeface="Calibri"/>
              <a:ea typeface="Calibri"/>
              <a:cs typeface="Calibri"/>
              <a:sym typeface="Calibri"/>
            </a:endParaRPr>
          </a:p>
          <a:p>
            <a:pPr marL="0" lvl="0" indent="0" algn="l" rtl="0">
              <a:lnSpc>
                <a:spcPct val="90000"/>
              </a:lnSpc>
              <a:spcBef>
                <a:spcPts val="0"/>
              </a:spcBef>
              <a:spcAft>
                <a:spcPts val="0"/>
              </a:spcAft>
              <a:buNone/>
            </a:pPr>
            <a:r>
              <a:rPr lang="en-US" sz="1600">
                <a:solidFill>
                  <a:srgbClr val="0070C0"/>
                </a:solidFill>
                <a:latin typeface="Calibri"/>
                <a:ea typeface="Calibri"/>
                <a:cs typeface="Calibri"/>
                <a:sym typeface="Calibri"/>
              </a:rPr>
              <a:t>w/</a:t>
            </a:r>
            <a:r>
              <a:rPr lang="en-US" sz="1600" u="sng">
                <a:solidFill>
                  <a:schemeClr val="accent5"/>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apple health</a:t>
            </a:r>
            <a:r>
              <a:rPr lang="en-US" sz="1600">
                <a:solidFill>
                  <a:srgbClr val="0070C0"/>
                </a:solidFill>
                <a:latin typeface="Calibri"/>
                <a:ea typeface="Calibri"/>
                <a:cs typeface="Calibri"/>
                <a:sym typeface="Calibri"/>
              </a:rPr>
              <a:t>, </a:t>
            </a:r>
            <a:r>
              <a:rPr lang="en-US" sz="1600" u="sng">
                <a:solidFill>
                  <a:schemeClr val="accent5"/>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CoreMotion</a:t>
            </a:r>
            <a:r>
              <a:rPr lang="en-US" sz="1600">
                <a:solidFill>
                  <a:srgbClr val="0070C0"/>
                </a:solidFill>
                <a:latin typeface="Calibri"/>
                <a:ea typeface="Calibri"/>
                <a:cs typeface="Calibri"/>
                <a:sym typeface="Calibri"/>
              </a:rPr>
              <a:t>, CoreML)</a:t>
            </a:r>
            <a:endParaRPr sz="1600">
              <a:solidFill>
                <a:srgbClr val="0070C0"/>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sp>
        <p:nvSpPr>
          <p:cNvPr id="137" name="Google Shape;137;p20"/>
          <p:cNvSpPr/>
          <p:nvPr/>
        </p:nvSpPr>
        <p:spPr>
          <a:xfrm>
            <a:off x="0" y="0"/>
            <a:ext cx="9141714" cy="51435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a:solidFill>
                <a:schemeClr val="lt1"/>
              </a:solidFill>
              <a:latin typeface="Arial"/>
              <a:ea typeface="Arial"/>
              <a:cs typeface="Arial"/>
              <a:sym typeface="Arial"/>
            </a:endParaRPr>
          </a:p>
        </p:txBody>
      </p:sp>
      <p:sp>
        <p:nvSpPr>
          <p:cNvPr id="138" name="Google Shape;138;p20"/>
          <p:cNvSpPr txBox="1">
            <a:spLocks noGrp="1"/>
          </p:cNvSpPr>
          <p:nvPr>
            <p:ph type="title"/>
          </p:nvPr>
        </p:nvSpPr>
        <p:spPr>
          <a:xfrm>
            <a:off x="200850" y="239552"/>
            <a:ext cx="8263800" cy="4956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Clr>
                <a:schemeClr val="dk1"/>
              </a:buClr>
              <a:buSzPts val="3690"/>
              <a:buFont typeface="Play"/>
              <a:buNone/>
            </a:pPr>
            <a:r>
              <a:rPr lang="en-US" sz="3380"/>
              <a:t>Activity Data Encoder</a:t>
            </a:r>
            <a:endParaRPr sz="3380"/>
          </a:p>
        </p:txBody>
      </p:sp>
      <p:sp>
        <p:nvSpPr>
          <p:cNvPr id="139" name="Google Shape;139;p20"/>
          <p:cNvSpPr txBox="1">
            <a:spLocks noGrp="1"/>
          </p:cNvSpPr>
          <p:nvPr>
            <p:ph type="body" idx="1"/>
          </p:nvPr>
        </p:nvSpPr>
        <p:spPr>
          <a:xfrm>
            <a:off x="353250" y="1008900"/>
            <a:ext cx="5425500" cy="3710100"/>
          </a:xfrm>
          <a:prstGeom prst="rect">
            <a:avLst/>
          </a:prstGeom>
          <a:noFill/>
          <a:ln>
            <a:noFill/>
          </a:ln>
        </p:spPr>
        <p:txBody>
          <a:bodyPr spcFirstLastPara="1" wrap="square" lIns="68575" tIns="34275" rIns="68575" bIns="34275" anchor="t" anchorCtr="0">
            <a:normAutofit/>
          </a:bodyPr>
          <a:lstStyle/>
          <a:p>
            <a:pPr marL="457200" lvl="0" indent="-336550" algn="l" rtl="0">
              <a:lnSpc>
                <a:spcPct val="115000"/>
              </a:lnSpc>
              <a:spcBef>
                <a:spcPts val="0"/>
              </a:spcBef>
              <a:spcAft>
                <a:spcPts val="0"/>
              </a:spcAft>
              <a:buSzPts val="1700"/>
              <a:buChar char="●"/>
            </a:pPr>
            <a:r>
              <a:rPr lang="en-US" sz="1700"/>
              <a:t>Architecture Options:</a:t>
            </a:r>
            <a:endParaRPr sz="1700"/>
          </a:p>
          <a:p>
            <a:pPr marL="914400" lvl="1" indent="-336550" algn="l" rtl="0">
              <a:lnSpc>
                <a:spcPct val="115000"/>
              </a:lnSpc>
              <a:spcBef>
                <a:spcPts val="0"/>
              </a:spcBef>
              <a:spcAft>
                <a:spcPts val="0"/>
              </a:spcAft>
              <a:buSzPts val="1700"/>
              <a:buChar char="○"/>
            </a:pPr>
            <a:r>
              <a:rPr lang="en-US" sz="1700"/>
              <a:t>CNN Classifier</a:t>
            </a:r>
            <a:endParaRPr sz="1700"/>
          </a:p>
          <a:p>
            <a:pPr marL="914400" lvl="1" indent="-336550" algn="l" rtl="0">
              <a:lnSpc>
                <a:spcPct val="115000"/>
              </a:lnSpc>
              <a:spcBef>
                <a:spcPts val="0"/>
              </a:spcBef>
              <a:spcAft>
                <a:spcPts val="0"/>
              </a:spcAft>
              <a:buSzPts val="1700"/>
              <a:buChar char="○"/>
            </a:pPr>
            <a:r>
              <a:rPr lang="en-US" sz="1700"/>
              <a:t>Clip-style encoder finetune *</a:t>
            </a:r>
            <a:endParaRPr sz="1700"/>
          </a:p>
          <a:p>
            <a:pPr marL="914400" lvl="1" indent="-336550" algn="l" rtl="0">
              <a:lnSpc>
                <a:spcPct val="115000"/>
              </a:lnSpc>
              <a:spcBef>
                <a:spcPts val="0"/>
              </a:spcBef>
              <a:spcAft>
                <a:spcPts val="0"/>
              </a:spcAft>
              <a:buSzPts val="1700"/>
              <a:buChar char="○"/>
            </a:pPr>
            <a:r>
              <a:rPr lang="en-US" sz="1700"/>
              <a:t>Full VLM w/fine-tuned encoder *</a:t>
            </a:r>
            <a:endParaRPr sz="1700"/>
          </a:p>
          <a:p>
            <a:pPr marL="457200" lvl="0" indent="0" algn="l" rtl="0">
              <a:lnSpc>
                <a:spcPct val="115000"/>
              </a:lnSpc>
              <a:spcBef>
                <a:spcPts val="0"/>
              </a:spcBef>
              <a:spcAft>
                <a:spcPts val="0"/>
              </a:spcAft>
              <a:buNone/>
            </a:pPr>
            <a:endParaRPr sz="1700"/>
          </a:p>
          <a:p>
            <a:pPr marL="457200" lvl="0" indent="0" algn="l" rtl="0">
              <a:lnSpc>
                <a:spcPct val="115000"/>
              </a:lnSpc>
              <a:spcBef>
                <a:spcPts val="0"/>
              </a:spcBef>
              <a:spcAft>
                <a:spcPts val="0"/>
              </a:spcAft>
              <a:buNone/>
            </a:pPr>
            <a:r>
              <a:rPr lang="en-US" sz="1700"/>
              <a:t>* Seamless MusicGen integration requires text input (can run embeddings w/forward pass adj.)</a:t>
            </a:r>
            <a:endParaRPr sz="1700"/>
          </a:p>
          <a:p>
            <a:pPr marL="457200" lvl="0" indent="0" algn="l" rtl="0">
              <a:lnSpc>
                <a:spcPct val="115000"/>
              </a:lnSpc>
              <a:spcBef>
                <a:spcPts val="0"/>
              </a:spcBef>
              <a:spcAft>
                <a:spcPts val="0"/>
              </a:spcAft>
              <a:buNone/>
            </a:pPr>
            <a:endParaRPr sz="1700"/>
          </a:p>
          <a:p>
            <a:pPr marL="457200" lvl="0" indent="-336550" algn="l" rtl="0">
              <a:lnSpc>
                <a:spcPct val="115000"/>
              </a:lnSpc>
              <a:spcBef>
                <a:spcPts val="0"/>
              </a:spcBef>
              <a:spcAft>
                <a:spcPts val="0"/>
              </a:spcAft>
              <a:buSzPts val="1700"/>
              <a:buChar char="●"/>
            </a:pPr>
            <a:r>
              <a:rPr lang="en-US" sz="1700"/>
              <a:t>Raw Edge Device:</a:t>
            </a:r>
            <a:endParaRPr sz="1700"/>
          </a:p>
          <a:p>
            <a:pPr marL="914400" lvl="1" indent="-336550" algn="l" rtl="0">
              <a:lnSpc>
                <a:spcPct val="115000"/>
              </a:lnSpc>
              <a:spcBef>
                <a:spcPts val="0"/>
              </a:spcBef>
              <a:spcAft>
                <a:spcPts val="0"/>
              </a:spcAft>
              <a:buSzPts val="1700"/>
              <a:buChar char="○"/>
            </a:pPr>
            <a:r>
              <a:rPr lang="en-US" sz="1700"/>
              <a:t>SmartWatch (Neural Engine: 0.3-1.2 fp16 TOPS) OR Smartphone</a:t>
            </a:r>
            <a:endParaRPr sz="1700"/>
          </a:p>
          <a:p>
            <a:pPr marL="914400" lvl="1" indent="-336550" algn="l" rtl="0">
              <a:lnSpc>
                <a:spcPct val="115000"/>
              </a:lnSpc>
              <a:spcBef>
                <a:spcPts val="0"/>
              </a:spcBef>
              <a:spcAft>
                <a:spcPts val="0"/>
              </a:spcAft>
              <a:buSzPts val="1700"/>
              <a:buChar char="○"/>
            </a:pPr>
            <a:r>
              <a:rPr lang="en-US" sz="1700"/>
              <a:t>Prototyping: Jetson Nano (0.5 fp16 TOPS)</a:t>
            </a:r>
            <a:endParaRPr sz="1700"/>
          </a:p>
        </p:txBody>
      </p:sp>
      <p:pic>
        <p:nvPicPr>
          <p:cNvPr id="140" name="Google Shape;140;p20"/>
          <p:cNvPicPr preferRelativeResize="0"/>
          <p:nvPr/>
        </p:nvPicPr>
        <p:blipFill rotWithShape="1">
          <a:blip r:embed="rId3">
            <a:alphaModFix/>
          </a:blip>
          <a:srcRect t="5383" r="7054"/>
          <a:stretch/>
        </p:blipFill>
        <p:spPr>
          <a:xfrm>
            <a:off x="6125575" y="2686925"/>
            <a:ext cx="2932301" cy="2433874"/>
          </a:xfrm>
          <a:prstGeom prst="rect">
            <a:avLst/>
          </a:prstGeom>
          <a:noFill/>
          <a:ln>
            <a:noFill/>
          </a:ln>
        </p:spPr>
      </p:pic>
      <p:pic>
        <p:nvPicPr>
          <p:cNvPr id="141" name="Google Shape;141;p20"/>
          <p:cNvPicPr preferRelativeResize="0"/>
          <p:nvPr/>
        </p:nvPicPr>
        <p:blipFill rotWithShape="1">
          <a:blip r:embed="rId4">
            <a:alphaModFix/>
          </a:blip>
          <a:srcRect t="11410" r="8575"/>
          <a:stretch/>
        </p:blipFill>
        <p:spPr>
          <a:xfrm>
            <a:off x="6125575" y="391950"/>
            <a:ext cx="2762674" cy="2016075"/>
          </a:xfrm>
          <a:prstGeom prst="rect">
            <a:avLst/>
          </a:prstGeom>
          <a:noFill/>
          <a:ln>
            <a:noFill/>
          </a:ln>
        </p:spPr>
      </p:pic>
      <p:sp>
        <p:nvSpPr>
          <p:cNvPr id="142" name="Google Shape;142;p20"/>
          <p:cNvSpPr txBox="1"/>
          <p:nvPr/>
        </p:nvSpPr>
        <p:spPr>
          <a:xfrm>
            <a:off x="6255250" y="76200"/>
            <a:ext cx="29322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000">
                <a:solidFill>
                  <a:srgbClr val="1C4587"/>
                </a:solidFill>
                <a:latin typeface="Calibri"/>
                <a:ea typeface="Calibri"/>
                <a:cs typeface="Calibri"/>
                <a:sym typeface="Calibri"/>
              </a:rPr>
              <a:t>Mel Spectrogram: Single-Channel (Colorized), 30sec</a:t>
            </a:r>
            <a:endParaRPr sz="1000">
              <a:solidFill>
                <a:srgbClr val="1C4587"/>
              </a:solidFill>
              <a:latin typeface="Calibri"/>
              <a:ea typeface="Calibri"/>
              <a:cs typeface="Calibri"/>
              <a:sym typeface="Calibri"/>
            </a:endParaRPr>
          </a:p>
        </p:txBody>
      </p:sp>
      <p:sp>
        <p:nvSpPr>
          <p:cNvPr id="143" name="Google Shape;143;p20"/>
          <p:cNvSpPr txBox="1"/>
          <p:nvPr/>
        </p:nvSpPr>
        <p:spPr>
          <a:xfrm>
            <a:off x="6498550" y="2387100"/>
            <a:ext cx="24915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solidFill>
                  <a:srgbClr val="1C4587"/>
                </a:solidFill>
                <a:latin typeface="Calibri"/>
                <a:ea typeface="Calibri"/>
                <a:cs typeface="Calibri"/>
                <a:sym typeface="Calibri"/>
              </a:rPr>
              <a:t>3-Channel (ACCxyj) Test Frame, 8sec</a:t>
            </a:r>
            <a:endParaRPr sz="1200">
              <a:solidFill>
                <a:srgbClr val="1C4587"/>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1"/>
          <p:cNvSpPr txBox="1">
            <a:spLocks noGrp="1"/>
          </p:cNvSpPr>
          <p:nvPr>
            <p:ph type="title"/>
          </p:nvPr>
        </p:nvSpPr>
        <p:spPr>
          <a:xfrm>
            <a:off x="311700" y="137775"/>
            <a:ext cx="8520600" cy="87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SigLIP Encoder</a:t>
            </a:r>
            <a:endParaRPr/>
          </a:p>
        </p:txBody>
      </p:sp>
      <p:sp>
        <p:nvSpPr>
          <p:cNvPr id="149" name="Google Shape;149;p21"/>
          <p:cNvSpPr txBox="1">
            <a:spLocks noGrp="1"/>
          </p:cNvSpPr>
          <p:nvPr>
            <p:ph type="body" idx="1"/>
          </p:nvPr>
        </p:nvSpPr>
        <p:spPr>
          <a:xfrm>
            <a:off x="311700" y="1017675"/>
            <a:ext cx="4775400" cy="3961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a:t>SigLIP Vit-B: 375M parameter base model (6GB at fp16)</a:t>
            </a:r>
            <a:endParaRPr sz="1600"/>
          </a:p>
          <a:p>
            <a:pPr marL="0" lvl="0" indent="0" algn="l" rtl="0">
              <a:spcBef>
                <a:spcPts val="0"/>
              </a:spcBef>
              <a:spcAft>
                <a:spcPts val="0"/>
              </a:spcAft>
              <a:buNone/>
            </a:pPr>
            <a:r>
              <a:rPr lang="en-US" sz="1600"/>
              <a:t>ViT-B(90M) Outputs 768-dim embedding (same as MusigGeninput embedding)</a:t>
            </a:r>
            <a:endParaRPr sz="1600"/>
          </a:p>
          <a:p>
            <a:pPr marL="0" lvl="0" indent="0" algn="l" rtl="0">
              <a:spcBef>
                <a:spcPts val="0"/>
              </a:spcBef>
              <a:spcAft>
                <a:spcPts val="0"/>
              </a:spcAft>
              <a:buNone/>
            </a:pPr>
            <a:r>
              <a:rPr lang="en-US" sz="1600"/>
              <a:t>Fine-tuned w/mel spectrogram &gt; 768d text embedding (MG Flan-T5 text embed.) sigmoid token loss</a:t>
            </a:r>
            <a:endParaRPr sz="1600"/>
          </a:p>
        </p:txBody>
      </p:sp>
      <p:pic>
        <p:nvPicPr>
          <p:cNvPr id="150" name="Google Shape;150;p21"/>
          <p:cNvPicPr preferRelativeResize="0"/>
          <p:nvPr/>
        </p:nvPicPr>
        <p:blipFill>
          <a:blip r:embed="rId3">
            <a:alphaModFix/>
          </a:blip>
          <a:stretch>
            <a:fillRect/>
          </a:stretch>
        </p:blipFill>
        <p:spPr>
          <a:xfrm>
            <a:off x="4946350" y="1791227"/>
            <a:ext cx="4097401" cy="3328485"/>
          </a:xfrm>
          <a:prstGeom prst="rect">
            <a:avLst/>
          </a:prstGeom>
          <a:noFill/>
          <a:ln>
            <a:noFill/>
          </a:ln>
        </p:spPr>
      </p:pic>
      <p:pic>
        <p:nvPicPr>
          <p:cNvPr id="151" name="Google Shape;151;p21"/>
          <p:cNvPicPr preferRelativeResize="0"/>
          <p:nvPr/>
        </p:nvPicPr>
        <p:blipFill>
          <a:blip r:embed="rId4">
            <a:alphaModFix/>
          </a:blip>
          <a:stretch>
            <a:fillRect/>
          </a:stretch>
        </p:blipFill>
        <p:spPr>
          <a:xfrm>
            <a:off x="1381871" y="2664675"/>
            <a:ext cx="3337750" cy="2214500"/>
          </a:xfrm>
          <a:prstGeom prst="rect">
            <a:avLst/>
          </a:prstGeom>
          <a:noFill/>
          <a:ln>
            <a:noFill/>
          </a:ln>
        </p:spPr>
      </p:pic>
      <p:sp>
        <p:nvSpPr>
          <p:cNvPr id="152" name="Google Shape;152;p21"/>
          <p:cNvSpPr txBox="1"/>
          <p:nvPr/>
        </p:nvSpPr>
        <p:spPr>
          <a:xfrm>
            <a:off x="641450" y="2896225"/>
            <a:ext cx="1576500" cy="431100"/>
          </a:xfrm>
          <a:prstGeom prst="rect">
            <a:avLst/>
          </a:prstGeom>
          <a:solidFill>
            <a:schemeClr val="lt1"/>
          </a:solid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sz="1600">
                <a:solidFill>
                  <a:srgbClr val="1C4587"/>
                </a:solidFill>
                <a:latin typeface="Calibri"/>
                <a:ea typeface="Calibri"/>
                <a:cs typeface="Calibri"/>
                <a:sym typeface="Calibri"/>
              </a:rPr>
              <a:t>“Climbing Stairs”</a:t>
            </a:r>
            <a:endParaRPr sz="1600">
              <a:solidFill>
                <a:srgbClr val="1C4587"/>
              </a:solidFill>
              <a:latin typeface="Calibri"/>
              <a:ea typeface="Calibri"/>
              <a:cs typeface="Calibri"/>
              <a:sym typeface="Calibri"/>
            </a:endParaRPr>
          </a:p>
        </p:txBody>
      </p:sp>
      <p:pic>
        <p:nvPicPr>
          <p:cNvPr id="153" name="Google Shape;153;p21"/>
          <p:cNvPicPr preferRelativeResize="0"/>
          <p:nvPr/>
        </p:nvPicPr>
        <p:blipFill>
          <a:blip r:embed="rId5">
            <a:alphaModFix/>
          </a:blip>
          <a:stretch>
            <a:fillRect/>
          </a:stretch>
        </p:blipFill>
        <p:spPr>
          <a:xfrm>
            <a:off x="5459100" y="214750"/>
            <a:ext cx="1576501" cy="1576478"/>
          </a:xfrm>
          <a:prstGeom prst="rect">
            <a:avLst/>
          </a:prstGeom>
          <a:noFill/>
          <a:ln>
            <a:noFill/>
          </a:ln>
        </p:spPr>
      </p:pic>
      <p:sp>
        <p:nvSpPr>
          <p:cNvPr id="154" name="Google Shape;154;p21"/>
          <p:cNvSpPr txBox="1"/>
          <p:nvPr/>
        </p:nvSpPr>
        <p:spPr>
          <a:xfrm>
            <a:off x="7035600" y="467325"/>
            <a:ext cx="1974000" cy="10713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US" sz="1600">
                <a:solidFill>
                  <a:srgbClr val="0070C0"/>
                </a:solidFill>
                <a:latin typeface="Calibri"/>
                <a:ea typeface="Calibri"/>
                <a:cs typeface="Calibri"/>
                <a:sym typeface="Calibri"/>
              </a:rPr>
              <a:t>Data Collection Mechanism for Effective Zero-Shot Pretraining</a:t>
            </a:r>
            <a:endParaRPr sz="1600">
              <a:solidFill>
                <a:srgbClr val="0070C0"/>
              </a:solidFill>
              <a:latin typeface="Calibri"/>
              <a:ea typeface="Calibri"/>
              <a:cs typeface="Calibri"/>
              <a:sym typeface="Calibri"/>
            </a:endParaRPr>
          </a:p>
        </p:txBody>
      </p:sp>
      <p:pic>
        <p:nvPicPr>
          <p:cNvPr id="155" name="Google Shape;155;p21"/>
          <p:cNvPicPr preferRelativeResize="0"/>
          <p:nvPr/>
        </p:nvPicPr>
        <p:blipFill>
          <a:blip r:embed="rId6">
            <a:alphaModFix/>
          </a:blip>
          <a:stretch>
            <a:fillRect/>
          </a:stretch>
        </p:blipFill>
        <p:spPr>
          <a:xfrm>
            <a:off x="809563" y="3669550"/>
            <a:ext cx="1240262" cy="1071300"/>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1015</Words>
  <Application>Microsoft Office PowerPoint</Application>
  <PresentationFormat>On-screen Show (16:9)</PresentationFormat>
  <Paragraphs>150</Paragraphs>
  <Slides>18</Slides>
  <Notes>18</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Play</vt:lpstr>
      <vt:lpstr>Lato</vt:lpstr>
      <vt:lpstr>Times New Roman</vt:lpstr>
      <vt:lpstr>Arial</vt:lpstr>
      <vt:lpstr>Calibri</vt:lpstr>
      <vt:lpstr>Streamline</vt:lpstr>
      <vt:lpstr>MUSE: User-Sensitive musical Expression</vt:lpstr>
      <vt:lpstr>Active Audio Paradigms</vt:lpstr>
      <vt:lpstr>Presentation Agenda</vt:lpstr>
      <vt:lpstr>Key References and Links</vt:lpstr>
      <vt:lpstr>Parallel Computing Performance Paradigms</vt:lpstr>
      <vt:lpstr>General Architecture</vt:lpstr>
      <vt:lpstr>Activity Data</vt:lpstr>
      <vt:lpstr>Activity Data Encoder</vt:lpstr>
      <vt:lpstr>SigLIP Encoder</vt:lpstr>
      <vt:lpstr>Custom CNN Classifier</vt:lpstr>
      <vt:lpstr>Latent Space &gt; Audio Decoder</vt:lpstr>
      <vt:lpstr>MusicGen Inference</vt:lpstr>
      <vt:lpstr>Tackled Challenges</vt:lpstr>
      <vt:lpstr>Streaming Results: Activity Test Data</vt:lpstr>
      <vt:lpstr>Future Work</vt:lpstr>
      <vt:lpstr>Join Us!</vt:lpstr>
      <vt:lpstr>Appendix</vt:lpstr>
      <vt:lpstr>Anticipated Results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Liam McHugh</cp:lastModifiedBy>
  <cp:revision>1</cp:revision>
  <dcterms:modified xsi:type="dcterms:W3CDTF">2025-05-24T19:45:39Z</dcterms:modified>
</cp:coreProperties>
</file>